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7" r:id="rId2"/>
    <p:sldId id="282" r:id="rId3"/>
    <p:sldId id="283" r:id="rId4"/>
    <p:sldId id="258" r:id="rId5"/>
    <p:sldId id="284" r:id="rId6"/>
    <p:sldId id="259" r:id="rId7"/>
    <p:sldId id="260" r:id="rId8"/>
    <p:sldId id="261" r:id="rId9"/>
    <p:sldId id="262" r:id="rId10"/>
    <p:sldId id="285" r:id="rId11"/>
    <p:sldId id="290" r:id="rId12"/>
    <p:sldId id="297" r:id="rId13"/>
    <p:sldId id="298" r:id="rId14"/>
    <p:sldId id="295" r:id="rId15"/>
    <p:sldId id="296" r:id="rId16"/>
    <p:sldId id="299" r:id="rId17"/>
    <p:sldId id="288" r:id="rId18"/>
    <p:sldId id="286"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32"/>
    <p:restoredTop sz="61426"/>
  </p:normalViewPr>
  <p:slideViewPr>
    <p:cSldViewPr snapToGrid="0" snapToObjects="1">
      <p:cViewPr>
        <p:scale>
          <a:sx n="70" d="100"/>
          <a:sy n="70" d="100"/>
        </p:scale>
        <p:origin x="1496"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0487B1-63DC-524B-8411-CEE66E4A0109}" type="datetimeFigureOut">
              <a:rPr lang="en-US" smtClean="0"/>
              <a:t>9/23/19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66CFC7-DCA1-D143-9F27-627B46A35EA9}" type="slidenum">
              <a:rPr lang="en-US" smtClean="0"/>
              <a:t>‹#›</a:t>
            </a:fld>
            <a:endParaRPr lang="en-US"/>
          </a:p>
        </p:txBody>
      </p:sp>
    </p:spTree>
    <p:extLst>
      <p:ext uri="{BB962C8B-B14F-4D97-AF65-F5344CB8AC3E}">
        <p14:creationId xmlns:p14="http://schemas.microsoft.com/office/powerpoint/2010/main" val="7731247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
        <p:cNvGrpSpPr/>
        <p:nvPr/>
      </p:nvGrpSpPr>
      <p:grpSpPr>
        <a:xfrm>
          <a:off x="0" y="0"/>
          <a:ext cx="0" cy="0"/>
          <a:chOff x="0" y="0"/>
          <a:chExt cx="0" cy="0"/>
        </a:xfrm>
      </p:grpSpPr>
      <p:sp>
        <p:nvSpPr>
          <p:cNvPr id="53" name="Google Shape;53;g3fe042eac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 name="Google Shape;54;g3fe042eac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smtClean="0"/>
              <a:t>In this video, we will be talking through reading workshop ideas and how to build a community of lifelong readers.  </a:t>
            </a:r>
            <a:endParaRPr dirty="0"/>
          </a:p>
        </p:txBody>
      </p:sp>
    </p:spTree>
    <p:extLst>
      <p:ext uri="{BB962C8B-B14F-4D97-AF65-F5344CB8AC3E}">
        <p14:creationId xmlns:p14="http://schemas.microsoft.com/office/powerpoint/2010/main" val="1631760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startAt="2"/>
            </a:pPr>
            <a:r>
              <a:rPr lang="en-US" sz="1200" dirty="0" smtClean="0"/>
              <a:t>Students should have choice in what they want to read.</a:t>
            </a:r>
          </a:p>
          <a:p>
            <a:pPr marL="0" indent="0">
              <a:buFont typeface="+mj-lt"/>
              <a:buNone/>
            </a:pPr>
            <a:endParaRPr lang="en-US" sz="1200" dirty="0" smtClean="0"/>
          </a:p>
          <a:p>
            <a:pPr marL="0" indent="0">
              <a:buFont typeface="+mj-lt"/>
              <a:buNone/>
            </a:pPr>
            <a:r>
              <a:rPr lang="en-US" sz="1200" dirty="0" smtClean="0"/>
              <a:t>There</a:t>
            </a:r>
            <a:r>
              <a:rPr lang="en-US" sz="1200" baseline="0" dirty="0" smtClean="0"/>
              <a:t> are so many titles that Hands Across the Sea has sent over the years with children’s interests in mind.  Our hope is that students will find books that excite them, because that in and of itself is a huge MOTIVATOR for them to read.</a:t>
            </a:r>
          </a:p>
          <a:p>
            <a:pPr marL="0" indent="0">
              <a:buFont typeface="+mj-lt"/>
              <a:buNone/>
            </a:pPr>
            <a:endParaRPr lang="en-US" sz="1200" baseline="0" dirty="0" smtClean="0"/>
          </a:p>
          <a:p>
            <a:pPr marL="0" indent="0">
              <a:buFont typeface="+mj-lt"/>
              <a:buNone/>
            </a:pPr>
            <a:r>
              <a:rPr lang="en-US" sz="1200" baseline="0" dirty="0" smtClean="0"/>
              <a:t>Reading should be enjoyable to students, because when it is—they will want to do it more.  One way that we as teachers can make reading time more enjoyable for our students is to let them pick out the books that they want to read.</a:t>
            </a:r>
          </a:p>
          <a:p>
            <a:pPr marL="0" indent="0">
              <a:buFont typeface="+mj-lt"/>
              <a:buNone/>
            </a:pPr>
            <a:endParaRPr lang="en-US" sz="1200" baseline="0" dirty="0" smtClean="0"/>
          </a:p>
          <a:p>
            <a:pPr marL="0" indent="0">
              <a:buFont typeface="+mj-lt"/>
              <a:buNone/>
            </a:pPr>
            <a:r>
              <a:rPr lang="en-US" sz="1200" baseline="0" dirty="0" smtClean="0"/>
              <a:t>Yes, we want to expose our students to the classics—but at what expense?  Our students need to build up the stamina and enthusiasm for reading first, before we introduce challenging books that require a lot more reading strength and endurance to read, understand, and enjoy.</a:t>
            </a:r>
          </a:p>
          <a:p>
            <a:pPr marL="0" indent="0">
              <a:buFont typeface="+mj-lt"/>
              <a:buNone/>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sz="1200" baseline="0" dirty="0" smtClean="0"/>
              <a:t>So how do we gear our students to choose books on their own that are on their reading level?  </a:t>
            </a:r>
          </a:p>
          <a:p>
            <a:pPr marL="0" indent="0">
              <a:buFont typeface="+mj-lt"/>
              <a:buNone/>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 typeface="+mj-lt"/>
              <a:buNone/>
              <a:tabLst/>
              <a:defRPr/>
            </a:pPr>
            <a:r>
              <a:rPr lang="en-US" dirty="0" smtClean="0"/>
              <a:t>Hands Across the Sea recommends school</a:t>
            </a:r>
            <a:r>
              <a:rPr lang="en-US" baseline="0" dirty="0" smtClean="0"/>
              <a:t> libraries to organize their book collections by grade level groups with a simple color-code system to help students in finding books that they can read and choosing books that are best for them.</a:t>
            </a:r>
          </a:p>
        </p:txBody>
      </p:sp>
      <p:sp>
        <p:nvSpPr>
          <p:cNvPr id="4" name="Slide Number Placeholder 3"/>
          <p:cNvSpPr>
            <a:spLocks noGrp="1"/>
          </p:cNvSpPr>
          <p:nvPr>
            <p:ph type="sldNum" sz="quarter" idx="10"/>
          </p:nvPr>
        </p:nvSpPr>
        <p:spPr/>
        <p:txBody>
          <a:bodyPr/>
          <a:lstStyle/>
          <a:p>
            <a:fld id="{4566CFC7-DCA1-D143-9F27-627B46A35EA9}" type="slidenum">
              <a:rPr lang="en-US" smtClean="0"/>
              <a:t>10</a:t>
            </a:fld>
            <a:endParaRPr lang="en-US"/>
          </a:p>
        </p:txBody>
      </p:sp>
    </p:spTree>
    <p:extLst>
      <p:ext uri="{BB962C8B-B14F-4D97-AF65-F5344CB8AC3E}">
        <p14:creationId xmlns:p14="http://schemas.microsoft.com/office/powerpoint/2010/main" val="2068152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Grade K and Grade 1, books are colored with a yellow dot on the binding and are kept on the shelves with the other *yellow dotted books.  These are books that have large fonts, few words, and lots of pictures.</a:t>
            </a:r>
            <a:endParaRPr lang="en-US" dirty="0" smtClean="0"/>
          </a:p>
          <a:p>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11</a:t>
            </a:fld>
            <a:endParaRPr lang="en-US"/>
          </a:p>
        </p:txBody>
      </p:sp>
    </p:spTree>
    <p:extLst>
      <p:ext uri="{BB962C8B-B14F-4D97-AF65-F5344CB8AC3E}">
        <p14:creationId xmlns:p14="http://schemas.microsoft.com/office/powerpoint/2010/main" val="1751562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Grades 2, 3, and 4</a:t>
            </a:r>
            <a:r>
              <a:rPr lang="en-US" baseline="0" dirty="0" smtClean="0"/>
              <a:t>, books are colored with a blue dot on the binding and are kept on the shelves with the other *blue dotted books.  These are readers with a number 3, 4, or 5 on the cover, they have medium font size with fewer pictures, and short, several-page chapters. These are books like</a:t>
            </a:r>
            <a:r>
              <a:rPr lang="mr-IN" baseline="0" dirty="0" smtClean="0"/>
              <a: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Blue-dotted books also include nonfiction books like short biographies on famous people, about animals, science, outer space, and social studies other concepts about topics that interest students but are on a lower reading level and are easier for students of this age group to read. </a:t>
            </a:r>
            <a:endParaRPr lang="en-US" dirty="0" smtClean="0"/>
          </a:p>
        </p:txBody>
      </p:sp>
      <p:sp>
        <p:nvSpPr>
          <p:cNvPr id="4" name="Slide Number Placeholder 3"/>
          <p:cNvSpPr>
            <a:spLocks noGrp="1"/>
          </p:cNvSpPr>
          <p:nvPr>
            <p:ph type="sldNum" sz="quarter" idx="10"/>
          </p:nvPr>
        </p:nvSpPr>
        <p:spPr/>
        <p:txBody>
          <a:bodyPr/>
          <a:lstStyle/>
          <a:p>
            <a:fld id="{D29B32CA-9BED-2C40-84E1-6DA6D174D7C2}" type="slidenum">
              <a:rPr lang="en-US" smtClean="0"/>
              <a:t>12</a:t>
            </a:fld>
            <a:endParaRPr lang="en-US"/>
          </a:p>
        </p:txBody>
      </p:sp>
    </p:spTree>
    <p:extLst>
      <p:ext uri="{BB962C8B-B14F-4D97-AF65-F5344CB8AC3E}">
        <p14:creationId xmlns:p14="http://schemas.microsoft.com/office/powerpoint/2010/main" val="1808852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For Grades 5</a:t>
            </a:r>
            <a:r>
              <a:rPr lang="en-US" baseline="0" dirty="0" smtClean="0"/>
              <a:t> and 6, books are colored with a green dot on the binding and are kept on the shelves with the other *green dotted books.  These books often have smaller font sizes with more advanced vocabulary.  Fiction books often have fewer pictures or none at all.  Nonfiction books include text and pictures with detailed captions.</a:t>
            </a:r>
            <a:endParaRPr lang="en-US" dirty="0" smtClean="0"/>
          </a:p>
          <a:p>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13</a:t>
            </a:fld>
            <a:endParaRPr lang="en-US"/>
          </a:p>
        </p:txBody>
      </p:sp>
    </p:spTree>
    <p:extLst>
      <p:ext uri="{BB962C8B-B14F-4D97-AF65-F5344CB8AC3E}">
        <p14:creationId xmlns:p14="http://schemas.microsoft.com/office/powerpoint/2010/main" val="21216657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Books with a red dot are considered reference—but</a:t>
            </a:r>
            <a:r>
              <a:rPr lang="en-US" baseline="0" dirty="0" smtClean="0"/>
              <a:t> this only includes books like encyclopedias, dictionaries, thesauruses, atlases, and older vintage Caribbean and West Indian titles that may be out of print that are there for reference and safe-keeping.  </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14</a:t>
            </a:fld>
            <a:endParaRPr lang="en-US"/>
          </a:p>
        </p:txBody>
      </p:sp>
    </p:spTree>
    <p:extLst>
      <p:ext uri="{BB962C8B-B14F-4D97-AF65-F5344CB8AC3E}">
        <p14:creationId xmlns:p14="http://schemas.microsoft.com/office/powerpoint/2010/main" val="202668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a:t>
            </a:r>
            <a:r>
              <a:rPr lang="en-US" baseline="0" dirty="0" smtClean="0"/>
              <a:t> school may also have a section for orange-dotted books that are labeled so because they are for YOU the teacher.  These include curriculum books, teaching guides, mature, adult books, teaching charts, and educational supplies that you can check out to borrow and use with your students in the classroom.</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15</a:t>
            </a:fld>
            <a:endParaRPr lang="en-US"/>
          </a:p>
        </p:txBody>
      </p:sp>
    </p:spTree>
    <p:extLst>
      <p:ext uri="{BB962C8B-B14F-4D97-AF65-F5344CB8AC3E}">
        <p14:creationId xmlns:p14="http://schemas.microsoft.com/office/powerpoint/2010/main" val="3645182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*We all have students in our classrooms that are not reading at grade level.  We also have students in our classrooms that are reading above grade level.  We as teachers need to be flexible to support our students at where they are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Even though a child may be in Grade 5, he or she may not be reading on a Grade 5 reading level just yet.  So encourage students to choose books that they CAN read—even if they may be labeled with a blue dot.  Students in Grades 2-4 may need to choose books in the yellow section—because that’s where they are.  The color-coding system is a generalization to help with finding books ABOUT on grade level, but there is nothing wrong with a child choosing a book that is lower or higher for him if that is TRULY where the student is at on his or her reading journey.  We as teachers must encourage children to feel good about themselves as readers, and that may mean helping students find books that interest and excite them that may not always be in their grade level’s section.</a:t>
            </a:r>
          </a:p>
          <a:p>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16</a:t>
            </a:fld>
            <a:endParaRPr lang="en-US"/>
          </a:p>
        </p:txBody>
      </p:sp>
    </p:spTree>
    <p:extLst>
      <p:ext uri="{BB962C8B-B14F-4D97-AF65-F5344CB8AC3E}">
        <p14:creationId xmlns:p14="http://schemas.microsoft.com/office/powerpoint/2010/main" val="20381647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sz="1200" baseline="0" dirty="0" smtClean="0"/>
              <a:t>*The Five Finger Rule is a simple way that students themselves can find just the right book.  Teach this easy strategy to your class and then have them practice when you take them to the library to pick out a book to read!  </a:t>
            </a:r>
          </a:p>
          <a:p>
            <a:pPr marL="0" indent="0">
              <a:buFont typeface="+mj-lt"/>
              <a:buNone/>
            </a:pPr>
            <a:endParaRPr lang="en-US" sz="1200" baseline="0" dirty="0" smtClean="0"/>
          </a:p>
          <a:p>
            <a:pPr marL="0" indent="0">
              <a:buFont typeface="+mj-lt"/>
              <a:buNone/>
            </a:pPr>
            <a:r>
              <a:rPr lang="en-US" sz="1200" baseline="0" dirty="0" smtClean="0"/>
              <a:t>Open a book to any page.   The child begins to read the page.  As the child reads the page to himself or herself, he or she holds up a finger every time they see a word that they do not know or cannot sound out. If the page has 0 to 1 words the student did not know, the book is probably too easy for them.  If the book has 2-3 words they did not know, the book is probably JUST right for them to read.  If the book has 4 words that the student did not know, then the book is ok to try—but may be difficult to read and frustrating.  If the student sees five or more words that they did not know, then the book is most likely too hard for now—but the student could try it again in a few months or in the next year once he or she has read more books that are easier and just right!  </a:t>
            </a:r>
          </a:p>
          <a:p>
            <a:pPr marL="0" indent="0">
              <a:buFont typeface="+mj-lt"/>
              <a:buNone/>
            </a:pPr>
            <a:endParaRPr lang="en-US" sz="1200" baseline="0" dirty="0" smtClean="0"/>
          </a:p>
          <a:p>
            <a:pPr marL="0" indent="0">
              <a:buFont typeface="+mj-lt"/>
              <a:buNone/>
            </a:pPr>
            <a:r>
              <a:rPr lang="en-US" sz="1200" baseline="0" dirty="0" smtClean="0"/>
              <a:t>Stamina is the key. Often students who do not read regularly, need to choose books that are just right for them to gain the reading stamina to read for longer periods of time.  Sometimes starting with several short books is the best way to get students feeling confident enough to try harder, more challenging books.  The Five Finger Rule empowers students to gauge their reading level and-</a:t>
            </a:r>
            <a:r>
              <a:rPr lang="mr-IN" sz="1200" baseline="0" dirty="0" smtClean="0"/>
              <a:t>–</a:t>
            </a:r>
            <a:r>
              <a:rPr lang="en-US" sz="1200" baseline="0" dirty="0" smtClean="0"/>
              <a:t>even though it is not a formal test, it helps students better understand where they are at!  </a:t>
            </a:r>
          </a:p>
          <a:p>
            <a:pPr marL="0" indent="0">
              <a:buFont typeface="+mj-lt"/>
              <a:buNone/>
            </a:pPr>
            <a:endParaRPr lang="en-US" sz="1200" baseline="0" dirty="0" smtClean="0"/>
          </a:p>
        </p:txBody>
      </p:sp>
      <p:sp>
        <p:nvSpPr>
          <p:cNvPr id="4" name="Slide Number Placeholder 3"/>
          <p:cNvSpPr>
            <a:spLocks noGrp="1"/>
          </p:cNvSpPr>
          <p:nvPr>
            <p:ph type="sldNum" sz="quarter" idx="10"/>
          </p:nvPr>
        </p:nvSpPr>
        <p:spPr/>
        <p:txBody>
          <a:bodyPr/>
          <a:lstStyle/>
          <a:p>
            <a:fld id="{4566CFC7-DCA1-D143-9F27-627B46A35EA9}" type="slidenum">
              <a:rPr lang="en-US" smtClean="0"/>
              <a:t>17</a:t>
            </a:fld>
            <a:endParaRPr lang="en-US"/>
          </a:p>
        </p:txBody>
      </p:sp>
    </p:spTree>
    <p:extLst>
      <p:ext uri="{BB962C8B-B14F-4D97-AF65-F5344CB8AC3E}">
        <p14:creationId xmlns:p14="http://schemas.microsoft.com/office/powerpoint/2010/main" val="535203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Another extremely</a:t>
            </a:r>
            <a:r>
              <a:rPr lang="en-US" baseline="0" dirty="0" smtClean="0"/>
              <a:t> important factor to building a community of lifelong readers is sharing books and reading with one another.  Lifelong readers talk about the books that they are reading and share books that they love with other avid readers.  *Book clubs and discussion around books is so important.  Buddy reading and investigating books together is another way that encourages conversation about books among students.</a:t>
            </a:r>
          </a:p>
          <a:p>
            <a:endParaRPr lang="en-US" baseline="0" dirty="0" smtClean="0"/>
          </a:p>
          <a:p>
            <a:r>
              <a:rPr lang="en-US" baseline="0" dirty="0" smtClean="0"/>
              <a:t>Do you share the books that you are reading with your students?  Even just starting class with a few simple sentences like,  “Good morning class, I just brought home the *book Maurice’s Valises: </a:t>
            </a:r>
            <a:r>
              <a:rPr lang="en-US" baseline="0" dirty="0" err="1" smtClean="0"/>
              <a:t>Micetro</a:t>
            </a:r>
            <a:r>
              <a:rPr lang="en-US" baseline="0" dirty="0" smtClean="0"/>
              <a:t> of Moscow to read to my children last night.  We really enjoyed it together.  It’s about a mouse who helps a musician complete the music piece that he is writing for the ballet.  It’s got pictures throughout, and the ending is the best part—you’ll have to read it to find out.  It’s available in the library for you to check out.”</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18</a:t>
            </a:fld>
            <a:endParaRPr lang="en-US"/>
          </a:p>
        </p:txBody>
      </p:sp>
    </p:spTree>
    <p:extLst>
      <p:ext uri="{BB962C8B-B14F-4D97-AF65-F5344CB8AC3E}">
        <p14:creationId xmlns:p14="http://schemas.microsoft.com/office/powerpoint/2010/main" val="10936430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Who was your favorite teacher in school?</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For me it was my *algebra teacher.  And let me preface this by saying, I didn’t like math growing up, so the class itself was really hard for me.  *But the teacher made the difference.  Mrs. </a:t>
            </a:r>
            <a:r>
              <a:rPr lang="en-US" baseline="0" dirty="0" err="1" smtClean="0"/>
              <a:t>Alsopp</a:t>
            </a:r>
            <a:r>
              <a:rPr lang="en-US" baseline="0" dirty="0" smtClean="0"/>
              <a:t> cared about me.  *She wanted me to succeed.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You want to know how I KNEW that as her student--a young 15 year old girl?  *She got to know me. She asked me questions about myself.  *She talked to me outside of the lesson and class time.  She wanted to know who I was, what was interesting to me, what I liked to do, what I wanted to be when I grew up.  *This wasn’t a one time thing.  She was consistent to talk with me like I was an intelligent person (not just a little child).  She believed in me.  She knew I could do the math even before I believed I could.  You know how?  *She reminded me of what I was able to do well—in the midst of my frustration.  And she kept telling me that if I had been successful THEN, I would be successful now—if I kept trying, practicing, asking questions.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*I respected Mrs. </a:t>
            </a:r>
            <a:r>
              <a:rPr lang="en-US" baseline="0" dirty="0" err="1" smtClean="0"/>
              <a:t>Alsopp</a:t>
            </a:r>
            <a:r>
              <a:rPr lang="en-US" baseline="0" dirty="0" smtClean="0"/>
              <a:t>, but I wasn’t afraid of her—and that allowed me the emotional safety in her classroom to work hard, not freak out about making mistakes, and feeling good about myself in the process of learning new things that were somewhat intimidating to me.</a:t>
            </a:r>
          </a:p>
          <a:p>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2</a:t>
            </a:fld>
            <a:endParaRPr lang="en-US"/>
          </a:p>
        </p:txBody>
      </p:sp>
    </p:spTree>
    <p:extLst>
      <p:ext uri="{BB962C8B-B14F-4D97-AF65-F5344CB8AC3E}">
        <p14:creationId xmlns:p14="http://schemas.microsoft.com/office/powerpoint/2010/main" val="1835031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The same is true for your students.  They are desperate for connection.</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*Teaching is all about making connections with our students.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p:txBody>
      </p:sp>
      <p:sp>
        <p:nvSpPr>
          <p:cNvPr id="4" name="Slide Number Placeholder 3"/>
          <p:cNvSpPr>
            <a:spLocks noGrp="1"/>
          </p:cNvSpPr>
          <p:nvPr>
            <p:ph type="sldNum" sz="quarter" idx="10"/>
          </p:nvPr>
        </p:nvSpPr>
        <p:spPr/>
        <p:txBody>
          <a:bodyPr/>
          <a:lstStyle/>
          <a:p>
            <a:fld id="{4566CFC7-DCA1-D143-9F27-627B46A35EA9}" type="slidenum">
              <a:rPr lang="en-US" smtClean="0"/>
              <a:t>3</a:t>
            </a:fld>
            <a:endParaRPr lang="en-US"/>
          </a:p>
        </p:txBody>
      </p:sp>
    </p:spTree>
    <p:extLst>
      <p:ext uri="{BB962C8B-B14F-4D97-AF65-F5344CB8AC3E}">
        <p14:creationId xmlns:p14="http://schemas.microsoft.com/office/powerpoint/2010/main" val="4126644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I want you to think about these questions.  Maybe even close your eyes and visualize in your mind while I lead you through this series of questions--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aseline="0" dirty="0" smtClean="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AutoNum type="arabicPeriod"/>
              <a:tabLst/>
              <a:defRPr/>
            </a:pPr>
            <a:r>
              <a:rPr lang="en-US" baseline="0" dirty="0" smtClean="0"/>
              <a:t>**Who are the children in your school?  What town or towns are they from?  What kinds of homes are they from?  What do they like to play?  What subjects do they enjoy talking about?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*Think of one child in your class in particular.  I want you to pick a student who struggles with reading or who doesn’t like reading.  Who is he or she?  What do you know about him or her?  What does this child like to do?  What does this child like to talk about?  What does this child want to be when he or she grows up?  Does this child have any strengths?  What are those skills he or she is good at?  Have you told this child that you’ve noticed he or she has this skill and you like that about them?</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2.  *How can you start to form relationships with your students?  Could you ask your students questions when walking into the classroom?  Could you talk with your students to and from lunch?  Could you chat with your students at the end of the day?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smtClean="0"/>
              <a:t>3.  *How will forming relationships with the students make teaching and learning easier?  Who are the people in your life that you trust the most?  Do they care about you?  Is trusting them easier because you know how much they care about you?  How can you develop more trust with your students over the course of the year?</a:t>
            </a:r>
            <a:endParaRPr lang="en-US" dirty="0" smtClean="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1774071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I have found from personal experience and from drawing on the experience of other well-respected educators whose</a:t>
            </a:r>
            <a:r>
              <a:rPr lang="en-US" baseline="0" dirty="0" smtClean="0"/>
              <a:t> students have gone on to see huge success is that building relationships with our students is the key to learning.  </a:t>
            </a:r>
          </a:p>
          <a:p>
            <a:endParaRPr lang="en-US" baseline="0" dirty="0" smtClean="0"/>
          </a:p>
          <a:p>
            <a:r>
              <a:rPr lang="en-US" baseline="0" dirty="0" smtClean="0"/>
              <a:t>When we make building relationships with our students a priority, the learning will come easier to them, because they trust us that much more.</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5</a:t>
            </a:fld>
            <a:endParaRPr lang="en-US"/>
          </a:p>
        </p:txBody>
      </p:sp>
    </p:spTree>
    <p:extLst>
      <p:ext uri="{BB962C8B-B14F-4D97-AF65-F5344CB8AC3E}">
        <p14:creationId xmlns:p14="http://schemas.microsoft.com/office/powerpoint/2010/main" val="895691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*Classroo</a:t>
            </a:r>
            <a:r>
              <a:rPr lang="en-US" baseline="0" dirty="0" smtClean="0"/>
              <a:t>m management improves when teachers have taken the time to build *rapport with their students.  When teachers listen to their students and really take the time to learn about who they are as individuals, students begin to *respect their teachers so much more.  Respect—not out of fear—but out of *trust.</a:t>
            </a:r>
          </a:p>
          <a:p>
            <a:endParaRPr lang="en-US" baseline="0" dirty="0" smtClean="0"/>
          </a:p>
          <a:p>
            <a:r>
              <a:rPr lang="en-US" baseline="0" dirty="0" smtClean="0"/>
              <a:t>If there’s only one take-away from this, let it be this--*listen.  Stop talking at your students.  Listen.  Hear what they are saying.  Ask them questions and just wait.  Let them tell you who they are.  Students want to be cared about.  Even the older ones who act like they’re too cool for us.  They want to feel like they belong.  And you can make that happen.</a:t>
            </a:r>
            <a:endParaRPr lang="en-US" dirty="0"/>
          </a:p>
        </p:txBody>
      </p:sp>
      <p:sp>
        <p:nvSpPr>
          <p:cNvPr id="4" name="Slide Number Placeholder 3"/>
          <p:cNvSpPr>
            <a:spLocks noGrp="1"/>
          </p:cNvSpPr>
          <p:nvPr>
            <p:ph type="sldNum" sz="quarter" idx="10"/>
          </p:nvPr>
        </p:nvSpPr>
        <p:spPr/>
        <p:txBody>
          <a:bodyPr/>
          <a:lstStyle/>
          <a:p>
            <a:fld id="{4566CFC7-DCA1-D143-9F27-627B46A35EA9}" type="slidenum">
              <a:rPr lang="en-US" smtClean="0"/>
              <a:t>6</a:t>
            </a:fld>
            <a:endParaRPr lang="en-US"/>
          </a:p>
        </p:txBody>
      </p:sp>
    </p:spTree>
    <p:extLst>
      <p:ext uri="{BB962C8B-B14F-4D97-AF65-F5344CB8AC3E}">
        <p14:creationId xmlns:p14="http://schemas.microsoft.com/office/powerpoint/2010/main" val="10520820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goal at Hands Across the Sea is to empower you as teachers to go back to your classrooms and create lifelong readers</a:t>
            </a:r>
            <a:r>
              <a:rPr lang="en-US" baseline="0" dirty="0" smtClean="0"/>
              <a:t> out of your students!  We want students to be excited about books!  We want students to be eager to find their next book on the shelf.  We want your students to be hungry to get through the pages of their book at home and at school.  We want your students to WANT to read for themselves!  </a:t>
            </a:r>
            <a:endParaRPr lang="en-US" dirty="0"/>
          </a:p>
        </p:txBody>
      </p:sp>
    </p:spTree>
    <p:extLst>
      <p:ext uri="{BB962C8B-B14F-4D97-AF65-F5344CB8AC3E}">
        <p14:creationId xmlns:p14="http://schemas.microsoft.com/office/powerpoint/2010/main" val="1811062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a:t>
            </a:r>
            <a:r>
              <a:rPr lang="en-US" baseline="0" dirty="0" smtClean="0"/>
              <a:t> what gets kids to love reading?</a:t>
            </a:r>
          </a:p>
          <a:p>
            <a:endParaRPr lang="en-US" baseline="0" dirty="0" smtClean="0"/>
          </a:p>
          <a:p>
            <a:r>
              <a:rPr lang="en-US" baseline="0" dirty="0" smtClean="0"/>
              <a:t>What got YOU to love reading?  Pause the video and discuss as a group a few ways that you have observed through your experience as a teacher—what gets students to love reading? </a:t>
            </a:r>
          </a:p>
          <a:p>
            <a:endParaRPr lang="en-US" baseline="0" dirty="0" smtClean="0"/>
          </a:p>
          <a:p>
            <a:r>
              <a:rPr lang="en-US" baseline="0" dirty="0" smtClean="0"/>
              <a:t>When you are finished discussing, resume the video.</a:t>
            </a:r>
          </a:p>
          <a:p>
            <a:endParaRPr lang="en-US" baseline="0" dirty="0" smtClean="0"/>
          </a:p>
          <a:p>
            <a:r>
              <a:rPr lang="en-US" baseline="0" dirty="0" smtClean="0"/>
              <a:t>*One tip is to get your students to talk about books.  Many students don’t even know that books about topics they like and enjoy are actually on the shelves in their library!  The more we talk about the books that are in the library, the more aware our students are of what is available to them.</a:t>
            </a:r>
          </a:p>
        </p:txBody>
      </p:sp>
      <p:sp>
        <p:nvSpPr>
          <p:cNvPr id="4" name="Slide Number Placeholder 3"/>
          <p:cNvSpPr>
            <a:spLocks noGrp="1"/>
          </p:cNvSpPr>
          <p:nvPr>
            <p:ph type="sldNum" sz="quarter" idx="10"/>
          </p:nvPr>
        </p:nvSpPr>
        <p:spPr/>
        <p:txBody>
          <a:bodyPr/>
          <a:lstStyle/>
          <a:p>
            <a:fld id="{4566CFC7-DCA1-D143-9F27-627B46A35EA9}" type="slidenum">
              <a:rPr lang="en-US" smtClean="0"/>
              <a:t>8</a:t>
            </a:fld>
            <a:endParaRPr lang="en-US"/>
          </a:p>
        </p:txBody>
      </p:sp>
    </p:spTree>
    <p:extLst>
      <p:ext uri="{BB962C8B-B14F-4D97-AF65-F5344CB8AC3E}">
        <p14:creationId xmlns:p14="http://schemas.microsoft.com/office/powerpoint/2010/main" val="360431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Building a community of lifelong readers</a:t>
            </a:r>
            <a:r>
              <a:rPr lang="en-US" baseline="0" dirty="0" smtClean="0"/>
              <a:t> starts with you.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You have the power to create the environment that fosters this kind of reading growth for your students.  </a:t>
            </a:r>
          </a:p>
          <a:p>
            <a:endParaRPr lang="en-US" baseline="0" dirty="0" smtClean="0"/>
          </a:p>
          <a:p>
            <a:pPr marL="228600" indent="-228600">
              <a:buAutoNum type="arabicPeriod"/>
            </a:pPr>
            <a:r>
              <a:rPr lang="en-US" baseline="0" dirty="0" smtClean="0"/>
              <a:t>Set aside time to read for yourself and for your students.</a:t>
            </a:r>
          </a:p>
          <a:p>
            <a:pPr marL="228600" indent="-228600">
              <a:buAutoNum type="arabicPeriod"/>
            </a:pPr>
            <a:endParaRPr lang="en-US" baseline="0" dirty="0" smtClean="0"/>
          </a:p>
          <a:p>
            <a:pPr marL="0" indent="0">
              <a:buNone/>
            </a:pPr>
            <a:r>
              <a:rPr lang="en-US" baseline="0" dirty="0" smtClean="0"/>
              <a:t>Do you see yourself as a reader?  Are you in the middle of a book right now?  Why not?</a:t>
            </a:r>
          </a:p>
          <a:p>
            <a:pPr marL="0" indent="0">
              <a:buNone/>
            </a:pPr>
            <a:endParaRPr lang="en-US" baseline="0" dirty="0" smtClean="0"/>
          </a:p>
          <a:p>
            <a:pPr marL="0" indent="0">
              <a:buNone/>
            </a:pPr>
            <a:r>
              <a:rPr lang="en-US" baseline="0" dirty="0" smtClean="0"/>
              <a:t>If it is because you are about to tell me that you don’t have time, I am going to stop you right there.  You have the power to set aside time IN YOUR CLASSROOM during your school day to read for yourself.  </a:t>
            </a:r>
          </a:p>
          <a:p>
            <a:pPr marL="0" indent="0">
              <a:buNone/>
            </a:pPr>
            <a:endParaRPr lang="en-US" baseline="0" dirty="0" smtClean="0"/>
          </a:p>
          <a:p>
            <a:pPr marL="0" indent="0">
              <a:buNone/>
            </a:pPr>
            <a:r>
              <a:rPr lang="en-US" baseline="0" dirty="0" smtClean="0"/>
              <a:t>When it is reading time, everyone—including you, the teacher—pulls out the book that they’re reading, and reads.  Model reading for your students.  Carry a book in your bag.  Bring it to school.  Bring it home.  Read it at school. Read it on the bus during your commute to and from work everyday.  Yes, read chapter books.  Adult books are great, but so are the books in your school’s library.  I learned so much about myself as a reader at the age of 29 when I started reading books that I wanted my own students to read too.  I read books geared toward Grad 4 students-</a:t>
            </a:r>
            <a:r>
              <a:rPr lang="mr-IN" baseline="0" dirty="0" smtClean="0"/>
              <a:t>–</a:t>
            </a:r>
            <a:r>
              <a:rPr lang="en-US" baseline="0" dirty="0" smtClean="0"/>
              <a:t>and I loved them.  It also gave me the opportunity to talk with my Grade 4 students about the book I was reading and recommend it to them to read next.  They were so excited to get a hold of the copy of my book once I finished it, because they knew how much I enjoyed reading it—and they wanted to talk with me about it and find out for themselves if they liked it too!</a:t>
            </a:r>
          </a:p>
          <a:p>
            <a:pPr marL="0" indent="0">
              <a:buNone/>
            </a:pPr>
            <a:endParaRPr lang="en-US" baseline="0" dirty="0" smtClean="0"/>
          </a:p>
          <a:p>
            <a:pPr marL="0" indent="0">
              <a:buNone/>
            </a:pPr>
            <a:r>
              <a:rPr lang="en-US" baseline="0" dirty="0" smtClean="0"/>
              <a:t>You can read picture books too!  It’s ok to go to your school’s library and check out books for yourself to bring home and read aloud to your own children in the evenings.  This is an amazing way to practice read-</a:t>
            </a:r>
            <a:r>
              <a:rPr lang="en-US" baseline="0" dirty="0" err="1" smtClean="0"/>
              <a:t>alouds</a:t>
            </a:r>
            <a:r>
              <a:rPr lang="en-US" baseline="0" dirty="0" smtClean="0"/>
              <a:t>.  Start with your kids!  How do they respond to the book?  Did they like it?  Do they think Momma should use it to teach with?  </a:t>
            </a:r>
          </a:p>
          <a:p>
            <a:pPr marL="0" indent="0">
              <a:buNone/>
            </a:pPr>
            <a:endParaRPr lang="en-US" baseline="0" dirty="0" smtClean="0"/>
          </a:p>
          <a:p>
            <a:pPr marL="0" indent="0">
              <a:buNone/>
            </a:pPr>
            <a:r>
              <a:rPr lang="en-US" baseline="0" dirty="0" smtClean="0"/>
              <a:t>Can you imagine what this will do for your own children and their pursuit of lifelong reading?  It may take time getting into the routine, for children to know the expectations of you reading aloud at home to them—especially if you have never done it before.  But once you start and stay consistent with it, I guarantee your own children are going to LOVE evening story time with you as their parent.  Listening to books is part of building a community of lifelong readers too!</a:t>
            </a:r>
            <a:endParaRPr lang="en-US" dirty="0"/>
          </a:p>
        </p:txBody>
      </p:sp>
    </p:spTree>
    <p:extLst>
      <p:ext uri="{BB962C8B-B14F-4D97-AF65-F5344CB8AC3E}">
        <p14:creationId xmlns:p14="http://schemas.microsoft.com/office/powerpoint/2010/main" val="1677980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9395C5E-0AB3-0847-810C-145365D1E2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49045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95C5E-0AB3-0847-810C-145365D1E2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1425656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95C5E-0AB3-0847-810C-145365D1E2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15390065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395C5E-0AB3-0847-810C-145365D1E2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1083217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395C5E-0AB3-0847-810C-145365D1E27A}" type="datetimeFigureOut">
              <a:rPr lang="en-US" smtClean="0"/>
              <a:t>9/23/19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141794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9395C5E-0AB3-0847-810C-145365D1E27A}" type="datetimeFigureOut">
              <a:rPr lang="en-US" smtClean="0"/>
              <a:t>9/23/19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8496526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9395C5E-0AB3-0847-810C-145365D1E27A}" type="datetimeFigureOut">
              <a:rPr lang="en-US" smtClean="0"/>
              <a:t>9/23/19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1493991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9395C5E-0AB3-0847-810C-145365D1E27A}" type="datetimeFigureOut">
              <a:rPr lang="en-US" smtClean="0"/>
              <a:t>9/23/19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1143516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395C5E-0AB3-0847-810C-145365D1E27A}" type="datetimeFigureOut">
              <a:rPr lang="en-US" smtClean="0"/>
              <a:t>9/23/19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1248389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95C5E-0AB3-0847-810C-145365D1E27A}" type="datetimeFigureOut">
              <a:rPr lang="en-US" smtClean="0"/>
              <a:t>9/23/19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7679692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9395C5E-0AB3-0847-810C-145365D1E27A}" type="datetimeFigureOut">
              <a:rPr lang="en-US" smtClean="0"/>
              <a:t>9/23/19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AFCEF5-F5D3-864C-969B-2F10AEA9BE98}" type="slidenum">
              <a:rPr lang="en-US" smtClean="0"/>
              <a:t>‹#›</a:t>
            </a:fld>
            <a:endParaRPr lang="en-US"/>
          </a:p>
        </p:txBody>
      </p:sp>
    </p:spTree>
    <p:extLst>
      <p:ext uri="{BB962C8B-B14F-4D97-AF65-F5344CB8AC3E}">
        <p14:creationId xmlns:p14="http://schemas.microsoft.com/office/powerpoint/2010/main" val="8828696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395C5E-0AB3-0847-810C-145365D1E27A}" type="datetimeFigureOut">
              <a:rPr lang="en-US" smtClean="0"/>
              <a:t>9/23/19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AFCEF5-F5D3-864C-969B-2F10AEA9BE98}" type="slidenum">
              <a:rPr lang="en-US" smtClean="0"/>
              <a:t>‹#›</a:t>
            </a:fld>
            <a:endParaRPr lang="en-US"/>
          </a:p>
        </p:txBody>
      </p:sp>
    </p:spTree>
    <p:extLst>
      <p:ext uri="{BB962C8B-B14F-4D97-AF65-F5344CB8AC3E}">
        <p14:creationId xmlns:p14="http://schemas.microsoft.com/office/powerpoint/2010/main" val="14737649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3.emf"/><Relationship Id="rId4" Type="http://schemas.openxmlformats.org/officeDocument/2006/relationships/image" Target="../media/image25.JP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7.tiff"/><Relationship Id="rId5" Type="http://schemas.openxmlformats.org/officeDocument/2006/relationships/image" Target="../media/image28.tiff"/><Relationship Id="rId6" Type="http://schemas.openxmlformats.org/officeDocument/2006/relationships/image" Target="../media/image29.tiff"/><Relationship Id="rId7" Type="http://schemas.openxmlformats.org/officeDocument/2006/relationships/image" Target="../media/image30.tiff"/><Relationship Id="rId8" Type="http://schemas.openxmlformats.org/officeDocument/2006/relationships/image" Target="../media/image31.tiff"/><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1" Type="http://schemas.openxmlformats.org/officeDocument/2006/relationships/image" Target="../media/image40.tiff"/><Relationship Id="rId12" Type="http://schemas.openxmlformats.org/officeDocument/2006/relationships/image" Target="../media/image41.tiff"/><Relationship Id="rId13" Type="http://schemas.openxmlformats.org/officeDocument/2006/relationships/image" Target="../media/image42.tiff"/><Relationship Id="rId14" Type="http://schemas.openxmlformats.org/officeDocument/2006/relationships/image" Target="../media/image43.tiff"/><Relationship Id="rId15"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2.tiff"/><Relationship Id="rId4" Type="http://schemas.openxmlformats.org/officeDocument/2006/relationships/image" Target="../media/image33.tiff"/><Relationship Id="rId5" Type="http://schemas.openxmlformats.org/officeDocument/2006/relationships/image" Target="../media/image34.tiff"/><Relationship Id="rId6" Type="http://schemas.openxmlformats.org/officeDocument/2006/relationships/image" Target="../media/image35.tiff"/><Relationship Id="rId7" Type="http://schemas.openxmlformats.org/officeDocument/2006/relationships/image" Target="../media/image36.tiff"/><Relationship Id="rId8" Type="http://schemas.openxmlformats.org/officeDocument/2006/relationships/image" Target="../media/image37.tiff"/><Relationship Id="rId9" Type="http://schemas.openxmlformats.org/officeDocument/2006/relationships/image" Target="../media/image38.tiff"/><Relationship Id="rId10" Type="http://schemas.openxmlformats.org/officeDocument/2006/relationships/image" Target="../media/image39.tiff"/></Relationships>
</file>

<file path=ppt/slides/_rels/slide13.xml.rels><?xml version="1.0" encoding="UTF-8" standalone="yes"?>
<Relationships xmlns="http://schemas.openxmlformats.org/package/2006/relationships"><Relationship Id="rId11" Type="http://schemas.openxmlformats.org/officeDocument/2006/relationships/image" Target="../media/image53.tiff"/><Relationship Id="rId12" Type="http://schemas.openxmlformats.org/officeDocument/2006/relationships/image" Target="../media/image54.tiff"/><Relationship Id="rId13" Type="http://schemas.openxmlformats.org/officeDocument/2006/relationships/image" Target="../media/image55.tiff"/><Relationship Id="rId14" Type="http://schemas.openxmlformats.org/officeDocument/2006/relationships/image" Target="../media/image56.tiff"/><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45.tiff"/><Relationship Id="rId4" Type="http://schemas.openxmlformats.org/officeDocument/2006/relationships/image" Target="../media/image46.tiff"/><Relationship Id="rId5" Type="http://schemas.openxmlformats.org/officeDocument/2006/relationships/image" Target="../media/image47.tiff"/><Relationship Id="rId6" Type="http://schemas.openxmlformats.org/officeDocument/2006/relationships/image" Target="../media/image48.tiff"/><Relationship Id="rId7" Type="http://schemas.openxmlformats.org/officeDocument/2006/relationships/image" Target="../media/image49.tiff"/><Relationship Id="rId8" Type="http://schemas.openxmlformats.org/officeDocument/2006/relationships/image" Target="../media/image50.tiff"/><Relationship Id="rId9" Type="http://schemas.openxmlformats.org/officeDocument/2006/relationships/image" Target="../media/image51.tiff"/><Relationship Id="rId10" Type="http://schemas.openxmlformats.org/officeDocument/2006/relationships/image" Target="../media/image52.tiff"/></Relationships>
</file>

<file path=ppt/slides/_rels/slide14.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5" Type="http://schemas.openxmlformats.org/officeDocument/2006/relationships/image" Target="../media/image59.tif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0.tiff"/><Relationship Id="rId4" Type="http://schemas.openxmlformats.org/officeDocument/2006/relationships/image" Target="../media/image61.jpg"/><Relationship Id="rId5" Type="http://schemas.openxmlformats.org/officeDocument/2006/relationships/image" Target="../media/image62.tiff"/><Relationship Id="rId6" Type="http://schemas.openxmlformats.org/officeDocument/2006/relationships/image" Target="../media/image63.tiff"/><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64.jp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66.jpg"/><Relationship Id="rId4" Type="http://schemas.openxmlformats.org/officeDocument/2006/relationships/image" Target="../media/image23.emf"/><Relationship Id="rId5" Type="http://schemas.openxmlformats.org/officeDocument/2006/relationships/image" Target="../media/image67.JPG"/><Relationship Id="rId6" Type="http://schemas.openxmlformats.org/officeDocument/2006/relationships/image" Target="../media/image68.jp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1" Type="http://schemas.openxmlformats.org/officeDocument/2006/relationships/image" Target="../media/image11.jpg"/><Relationship Id="rId12" Type="http://schemas.openxmlformats.org/officeDocument/2006/relationships/image" Target="../media/image12.jpg"/><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 Id="rId4" Type="http://schemas.openxmlformats.org/officeDocument/2006/relationships/image" Target="../media/image4.jpeg"/><Relationship Id="rId5" Type="http://schemas.openxmlformats.org/officeDocument/2006/relationships/image" Target="../media/image5.jpg"/><Relationship Id="rId6" Type="http://schemas.openxmlformats.org/officeDocument/2006/relationships/image" Target="../media/image6.jpg"/><Relationship Id="rId7" Type="http://schemas.openxmlformats.org/officeDocument/2006/relationships/image" Target="../media/image7.jpg"/><Relationship Id="rId8" Type="http://schemas.openxmlformats.org/officeDocument/2006/relationships/image" Target="../media/image8.jpeg"/><Relationship Id="rId9" Type="http://schemas.openxmlformats.org/officeDocument/2006/relationships/image" Target="../media/image9.jpg"/><Relationship Id="rId10"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4" Type="http://schemas.openxmlformats.org/officeDocument/2006/relationships/image" Target="../media/image1.emf"/><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tiff"/><Relationship Id="rId5" Type="http://schemas.openxmlformats.org/officeDocument/2006/relationships/image" Target="../media/image4.jpeg"/><Relationship Id="rId6" Type="http://schemas.openxmlformats.org/officeDocument/2006/relationships/image" Target="../media/image17.jp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18.JPG"/><Relationship Id="rId5" Type="http://schemas.openxmlformats.org/officeDocument/2006/relationships/image" Target="../media/image19.tif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20.tif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4" Type="http://schemas.openxmlformats.org/officeDocument/2006/relationships/image" Target="../media/image23.emf"/><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5"/>
        <p:cNvGrpSpPr/>
        <p:nvPr/>
      </p:nvGrpSpPr>
      <p:grpSpPr>
        <a:xfrm>
          <a:off x="0" y="0"/>
          <a:ext cx="0" cy="0"/>
          <a:chOff x="0" y="0"/>
          <a:chExt cx="0" cy="0"/>
        </a:xfrm>
      </p:grpSpPr>
      <p:sp>
        <p:nvSpPr>
          <p:cNvPr id="57" name="Google Shape;57;p13"/>
          <p:cNvSpPr txBox="1">
            <a:spLocks noGrp="1"/>
          </p:cNvSpPr>
          <p:nvPr>
            <p:ph type="subTitle" idx="1"/>
          </p:nvPr>
        </p:nvSpPr>
        <p:spPr>
          <a:xfrm>
            <a:off x="855668" y="1326226"/>
            <a:ext cx="10461906" cy="1956620"/>
          </a:xfrm>
          <a:prstGeom prst="rect">
            <a:avLst/>
          </a:prstGeom>
        </p:spPr>
        <p:txBody>
          <a:bodyPr spcFirstLastPara="1" vert="horz" wrap="square" lIns="121900" tIns="121900" rIns="121900" bIns="121900" rtlCol="0" anchor="ctr" anchorCtr="0">
            <a:noAutofit/>
          </a:bodyPr>
          <a:lstStyle/>
          <a:p>
            <a:pPr algn="l">
              <a:spcBef>
                <a:spcPts val="0"/>
              </a:spcBef>
            </a:pPr>
            <a:r>
              <a:rPr lang="en-US" sz="5333" b="1" dirty="0" smtClean="0">
                <a:latin typeface="Abadi MT Condensed Extra Bold" charset="0"/>
                <a:ea typeface="Abadi MT Condensed Extra Bold" charset="0"/>
                <a:cs typeface="Abadi MT Condensed Extra Bold" charset="0"/>
              </a:rPr>
              <a:t>Reading Workshop Ideas and How to Build a Community of Lifelong </a:t>
            </a:r>
            <a:r>
              <a:rPr lang="en-US" sz="5333" b="1" dirty="0" smtClean="0">
                <a:latin typeface="Abadi MT Condensed Extra Bold" charset="0"/>
                <a:ea typeface="Abadi MT Condensed Extra Bold" charset="0"/>
                <a:cs typeface="Abadi MT Condensed Extra Bold" charset="0"/>
              </a:rPr>
              <a:t>Readers</a:t>
            </a:r>
            <a:endParaRPr sz="5333" b="1" dirty="0">
              <a:latin typeface="Abadi MT Condensed Extra Bold" charset="0"/>
              <a:ea typeface="Abadi MT Condensed Extra Bold" charset="0"/>
              <a:cs typeface="Abadi MT Condensed Extra Bold"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668" y="3833081"/>
            <a:ext cx="3604249" cy="225676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7899" t="8978" b="12834"/>
          <a:stretch/>
        </p:blipFill>
        <p:spPr>
          <a:xfrm>
            <a:off x="6086621" y="2972527"/>
            <a:ext cx="5760285" cy="3667553"/>
          </a:xfrm>
          <a:prstGeom prst="rect">
            <a:avLst/>
          </a:prstGeom>
        </p:spPr>
      </p:pic>
    </p:spTree>
    <p:extLst>
      <p:ext uri="{BB962C8B-B14F-4D97-AF65-F5344CB8AC3E}">
        <p14:creationId xmlns:p14="http://schemas.microsoft.com/office/powerpoint/2010/main" val="1130455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latin typeface="Abadi MT Condensed Extra Bold" charset="0"/>
                <a:ea typeface="Abadi MT Condensed Extra Bold" charset="0"/>
                <a:cs typeface="Abadi MT Condensed Extra Bold" charset="0"/>
              </a:rPr>
              <a:t>Building a Community of </a:t>
            </a:r>
            <a:br>
              <a:rPr lang="en-US" b="1" dirty="0" smtClean="0">
                <a:latin typeface="Abadi MT Condensed Extra Bold" charset="0"/>
                <a:ea typeface="Abadi MT Condensed Extra Bold" charset="0"/>
                <a:cs typeface="Abadi MT Condensed Extra Bold" charset="0"/>
              </a:rPr>
            </a:br>
            <a:r>
              <a:rPr lang="en-US" b="1" dirty="0" smtClean="0">
                <a:latin typeface="Abadi MT Condensed Extra Bold" charset="0"/>
                <a:ea typeface="Abadi MT Condensed Extra Bold" charset="0"/>
                <a:cs typeface="Abadi MT Condensed Extra Bold" charset="0"/>
              </a:rPr>
              <a:t>Lifelong Readers</a:t>
            </a:r>
            <a:endParaRPr lang="en-US" dirty="0"/>
          </a:p>
        </p:txBody>
      </p:sp>
      <p:sp>
        <p:nvSpPr>
          <p:cNvPr id="3" name="Content Placeholder 2"/>
          <p:cNvSpPr>
            <a:spLocks noGrp="1"/>
          </p:cNvSpPr>
          <p:nvPr>
            <p:ph idx="1"/>
          </p:nvPr>
        </p:nvSpPr>
        <p:spPr>
          <a:xfrm>
            <a:off x="1275346" y="2791325"/>
            <a:ext cx="5534527" cy="3385637"/>
          </a:xfrm>
        </p:spPr>
        <p:txBody>
          <a:bodyPr/>
          <a:lstStyle/>
          <a:p>
            <a:pPr marL="0" indent="0">
              <a:buNone/>
            </a:pPr>
            <a:r>
              <a:rPr lang="en-US" sz="4000" dirty="0" smtClean="0"/>
              <a:t>2.   Students should have choice in what they want to read.</a:t>
            </a:r>
          </a:p>
          <a:p>
            <a:pPr marL="0" indent="0">
              <a:buNone/>
            </a:pP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262" y="5052684"/>
            <a:ext cx="2378707" cy="148940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5569" t="19648" r="29051" b="16492"/>
          <a:stretch/>
        </p:blipFill>
        <p:spPr>
          <a:xfrm>
            <a:off x="7209135" y="365125"/>
            <a:ext cx="4581812" cy="6176962"/>
          </a:xfrm>
          <a:prstGeom prst="rect">
            <a:avLst/>
          </a:prstGeom>
        </p:spPr>
      </p:pic>
    </p:spTree>
    <p:extLst>
      <p:ext uri="{BB962C8B-B14F-4D97-AF65-F5344CB8AC3E}">
        <p14:creationId xmlns:p14="http://schemas.microsoft.com/office/powerpoint/2010/main" val="9519053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nvPr>
        </p:nvGraphicFramePr>
        <p:xfrm>
          <a:off x="333371" y="431800"/>
          <a:ext cx="10385428" cy="876300"/>
        </p:xfrm>
        <a:graphic>
          <a:graphicData uri="http://schemas.openxmlformats.org/drawingml/2006/table">
            <a:tbl>
              <a:tblPr firstRow="1" bandRow="1">
                <a:tableStyleId>{5940675A-B579-460E-94D1-54222C63F5DA}</a:tableStyleId>
              </a:tblPr>
              <a:tblGrid>
                <a:gridCol w="5192714">
                  <a:extLst>
                    <a:ext uri="{9D8B030D-6E8A-4147-A177-3AD203B41FA5}">
                      <a16:colId xmlns="" xmlns:a16="http://schemas.microsoft.com/office/drawing/2014/main" val="20000"/>
                    </a:ext>
                  </a:extLst>
                </a:gridCol>
                <a:gridCol w="5192714">
                  <a:extLst>
                    <a:ext uri="{9D8B030D-6E8A-4147-A177-3AD203B41FA5}">
                      <a16:colId xmlns="" xmlns:a16="http://schemas.microsoft.com/office/drawing/2014/main" val="20001"/>
                    </a:ext>
                  </a:extLst>
                </a:gridCol>
              </a:tblGrid>
              <a:tr h="876300">
                <a:tc>
                  <a:txBody>
                    <a:bodyPr/>
                    <a:lstStyle/>
                    <a:p>
                      <a:pPr algn="ctr"/>
                      <a:r>
                        <a:rPr lang="en-US" sz="4000" b="1" dirty="0"/>
                        <a:t>Level 1 - Yellow</a:t>
                      </a:r>
                    </a:p>
                  </a:txBody>
                  <a:tcPr anchor="ctr">
                    <a:solidFill>
                      <a:srgbClr val="FFFF00"/>
                    </a:solidFill>
                  </a:tcPr>
                </a:tc>
                <a:tc>
                  <a:txBody>
                    <a:bodyPr/>
                    <a:lstStyle/>
                    <a:p>
                      <a:pPr algn="ctr"/>
                      <a:r>
                        <a:rPr lang="en-US" sz="4000" b="1" dirty="0"/>
                        <a:t>Grade K and Grade 1</a:t>
                      </a:r>
                    </a:p>
                  </a:txBody>
                  <a:tcPr anchor="ctr">
                    <a:solidFill>
                      <a:srgbClr val="FFFF00"/>
                    </a:solidFill>
                  </a:tcPr>
                </a:tc>
                <a:extLst>
                  <a:ext uri="{0D108BD9-81ED-4DB2-BD59-A6C34878D82A}">
                    <a16:rowId xmlns="" xmlns:a16="http://schemas.microsoft.com/office/drawing/2014/main" val="10000"/>
                  </a:ext>
                </a:extLst>
              </a:tr>
            </a:tbl>
          </a:graphicData>
        </a:graphic>
      </p:graphicFrame>
      <p:sp>
        <p:nvSpPr>
          <p:cNvPr id="7" name="Title 1"/>
          <p:cNvSpPr>
            <a:spLocks noGrp="1"/>
          </p:cNvSpPr>
          <p:nvPr>
            <p:ph type="title"/>
          </p:nvPr>
        </p:nvSpPr>
        <p:spPr>
          <a:xfrm>
            <a:off x="333371" y="1449832"/>
            <a:ext cx="6843715" cy="1609344"/>
          </a:xfrm>
        </p:spPr>
        <p:txBody>
          <a:bodyPr>
            <a:normAutofit/>
          </a:bodyPr>
          <a:lstStyle/>
          <a:p>
            <a:pPr marL="571500" indent="-571500">
              <a:buFont typeface="Arial" charset="0"/>
              <a:buChar char="•"/>
            </a:pPr>
            <a:r>
              <a:rPr lang="en-US" sz="3500" dirty="0"/>
              <a:t>Large font, few words, lots of pictures.</a:t>
            </a:r>
          </a:p>
        </p:txBody>
      </p:sp>
      <p:pic>
        <p:nvPicPr>
          <p:cNvPr id="8" name="Picture 7"/>
          <p:cNvPicPr>
            <a:picLocks noChangeAspect="1"/>
          </p:cNvPicPr>
          <p:nvPr/>
        </p:nvPicPr>
        <p:blipFill>
          <a:blip r:embed="rId3"/>
          <a:stretch>
            <a:fillRect/>
          </a:stretch>
        </p:blipFill>
        <p:spPr>
          <a:xfrm>
            <a:off x="299345" y="3200908"/>
            <a:ext cx="4362450" cy="2780078"/>
          </a:xfrm>
          <a:prstGeom prst="rect">
            <a:avLst/>
          </a:prstGeom>
        </p:spPr>
      </p:pic>
      <p:pic>
        <p:nvPicPr>
          <p:cNvPr id="9" name="Picture 8"/>
          <p:cNvPicPr>
            <a:picLocks noChangeAspect="1"/>
          </p:cNvPicPr>
          <p:nvPr/>
        </p:nvPicPr>
        <p:blipFill>
          <a:blip r:embed="rId4"/>
          <a:stretch>
            <a:fillRect/>
          </a:stretch>
        </p:blipFill>
        <p:spPr>
          <a:xfrm rot="301374">
            <a:off x="8555732" y="1408175"/>
            <a:ext cx="3302000" cy="3302000"/>
          </a:xfrm>
          <a:prstGeom prst="rect">
            <a:avLst/>
          </a:prstGeom>
          <a:ln>
            <a:solidFill>
              <a:schemeClr val="tx1"/>
            </a:solidFill>
          </a:ln>
        </p:spPr>
      </p:pic>
      <p:pic>
        <p:nvPicPr>
          <p:cNvPr id="10" name="Picture 9"/>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rot="21416698">
            <a:off x="4673600" y="2512193"/>
            <a:ext cx="3886200" cy="2775857"/>
          </a:xfrm>
          <a:prstGeom prst="rect">
            <a:avLst/>
          </a:prstGeom>
          <a:ln>
            <a:solidFill>
              <a:schemeClr val="tx1"/>
            </a:solidFill>
          </a:ln>
        </p:spPr>
      </p:pic>
      <p:pic>
        <p:nvPicPr>
          <p:cNvPr id="11" name="Picture 10"/>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rot="21408949">
            <a:off x="3828654" y="3942002"/>
            <a:ext cx="1890176" cy="2696317"/>
          </a:xfrm>
          <a:prstGeom prst="rect">
            <a:avLst/>
          </a:prstGeom>
          <a:ln>
            <a:solidFill>
              <a:schemeClr val="tx1"/>
            </a:solidFill>
          </a:ln>
        </p:spPr>
      </p:pic>
      <p:pic>
        <p:nvPicPr>
          <p:cNvPr id="12" name="Picture 11"/>
          <p:cNvPicPr>
            <a:picLocks noChangeAspect="1"/>
          </p:cNvPicPr>
          <p:nvPr/>
        </p:nvPicPr>
        <p:blipFill>
          <a:blip r:embed="rId7"/>
          <a:stretch>
            <a:fillRect/>
          </a:stretch>
        </p:blipFill>
        <p:spPr>
          <a:xfrm>
            <a:off x="8417521" y="4387457"/>
            <a:ext cx="2301277" cy="2301277"/>
          </a:xfrm>
          <a:prstGeom prst="rect">
            <a:avLst/>
          </a:prstGeom>
          <a:ln>
            <a:solidFill>
              <a:schemeClr val="tx1"/>
            </a:solidFill>
          </a:ln>
        </p:spPr>
      </p:pic>
      <p:pic>
        <p:nvPicPr>
          <p:cNvPr id="13" name="Picture 12"/>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927080" y="5538095"/>
            <a:ext cx="1264920" cy="1264920"/>
          </a:xfrm>
          <a:prstGeom prst="rect">
            <a:avLst/>
          </a:prstGeom>
        </p:spPr>
      </p:pic>
      <p:sp>
        <p:nvSpPr>
          <p:cNvPr id="2" name="Right Arrow 1"/>
          <p:cNvSpPr/>
          <p:nvPr/>
        </p:nvSpPr>
        <p:spPr>
          <a:xfrm rot="2103570">
            <a:off x="10495134" y="4787685"/>
            <a:ext cx="914400" cy="8111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788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352" y="3291840"/>
            <a:ext cx="10058400" cy="2139696"/>
          </a:xfrm>
        </p:spPr>
        <p:txBody>
          <a:bodyPr>
            <a:normAutofit fontScale="90000"/>
          </a:bodyPr>
          <a:lstStyle/>
          <a:p>
            <a:r>
              <a:rPr lang="en-US" dirty="0"/>
              <a:t>- Readers with a number 3, 4, or 5 on the cover.</a:t>
            </a:r>
            <a:br>
              <a:rPr lang="en-US" dirty="0"/>
            </a:br>
            <a:r>
              <a:rPr lang="en-US" dirty="0"/>
              <a:t/>
            </a:r>
            <a:br>
              <a:rPr lang="en-US" dirty="0"/>
            </a:br>
            <a:r>
              <a:rPr lang="en-US" dirty="0"/>
              <a:t>- Medium font size with fewer pictures.</a:t>
            </a:r>
            <a:br>
              <a:rPr lang="en-US" dirty="0"/>
            </a:br>
            <a:r>
              <a:rPr lang="en-US" dirty="0"/>
              <a:t/>
            </a:r>
            <a:br>
              <a:rPr lang="en-US" dirty="0"/>
            </a:br>
            <a:r>
              <a:rPr lang="en-US" dirty="0"/>
              <a:t>- Short, several-page chapters.</a:t>
            </a:r>
            <a:br>
              <a:rPr lang="en-US" dirty="0"/>
            </a:br>
            <a:endParaRPr lang="en-US" dirty="0"/>
          </a:p>
        </p:txBody>
      </p:sp>
      <p:graphicFrame>
        <p:nvGraphicFramePr>
          <p:cNvPr id="4" name="Table 3"/>
          <p:cNvGraphicFramePr>
            <a:graphicFrameLocks noGrp="1"/>
          </p:cNvGraphicFramePr>
          <p:nvPr>
            <p:extLst/>
          </p:nvPr>
        </p:nvGraphicFramePr>
        <p:xfrm>
          <a:off x="320040" y="438404"/>
          <a:ext cx="10268712" cy="1042924"/>
        </p:xfrm>
        <a:graphic>
          <a:graphicData uri="http://schemas.openxmlformats.org/drawingml/2006/table">
            <a:tbl>
              <a:tblPr firstRow="1" bandRow="1">
                <a:tableStyleId>{5940675A-B579-460E-94D1-54222C63F5DA}</a:tableStyleId>
              </a:tblPr>
              <a:tblGrid>
                <a:gridCol w="5134356">
                  <a:extLst>
                    <a:ext uri="{9D8B030D-6E8A-4147-A177-3AD203B41FA5}">
                      <a16:colId xmlns="" xmlns:a16="http://schemas.microsoft.com/office/drawing/2014/main" val="20000"/>
                    </a:ext>
                  </a:extLst>
                </a:gridCol>
                <a:gridCol w="5134356">
                  <a:extLst>
                    <a:ext uri="{9D8B030D-6E8A-4147-A177-3AD203B41FA5}">
                      <a16:colId xmlns="" xmlns:a16="http://schemas.microsoft.com/office/drawing/2014/main" val="20001"/>
                    </a:ext>
                  </a:extLst>
                </a:gridCol>
              </a:tblGrid>
              <a:tr h="1042924">
                <a:tc>
                  <a:txBody>
                    <a:bodyPr/>
                    <a:lstStyle/>
                    <a:p>
                      <a:pPr algn="ctr"/>
                      <a:r>
                        <a:rPr lang="en-US" sz="4500" dirty="0">
                          <a:solidFill>
                            <a:schemeClr val="bg1"/>
                          </a:solidFill>
                        </a:rPr>
                        <a:t>Level 2 - Blue</a:t>
                      </a:r>
                    </a:p>
                  </a:txBody>
                  <a:tcPr anchor="ctr">
                    <a:solidFill>
                      <a:srgbClr val="00B0F0"/>
                    </a:solidFill>
                  </a:tcPr>
                </a:tc>
                <a:tc>
                  <a:txBody>
                    <a:bodyPr/>
                    <a:lstStyle/>
                    <a:p>
                      <a:pPr algn="ctr"/>
                      <a:r>
                        <a:rPr lang="en-US" sz="4500" dirty="0">
                          <a:solidFill>
                            <a:schemeClr val="bg1"/>
                          </a:solidFill>
                        </a:rPr>
                        <a:t>Grade 2,</a:t>
                      </a:r>
                      <a:r>
                        <a:rPr lang="en-US" sz="4500" baseline="0" dirty="0">
                          <a:solidFill>
                            <a:schemeClr val="bg1"/>
                          </a:solidFill>
                        </a:rPr>
                        <a:t> 3, and 4</a:t>
                      </a:r>
                      <a:endParaRPr lang="en-US" sz="4500" dirty="0">
                        <a:solidFill>
                          <a:schemeClr val="bg1"/>
                        </a:solidFill>
                      </a:endParaRPr>
                    </a:p>
                  </a:txBody>
                  <a:tcPr anchor="ctr">
                    <a:solidFill>
                      <a:srgbClr val="00B0F0"/>
                    </a:solidFill>
                  </a:tcPr>
                </a:tc>
                <a:extLst>
                  <a:ext uri="{0D108BD9-81ED-4DB2-BD59-A6C34878D82A}">
                    <a16:rowId xmlns="" xmlns:a16="http://schemas.microsoft.com/office/drawing/2014/main" val="10000"/>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80776" y="5431536"/>
            <a:ext cx="1411224" cy="1411224"/>
          </a:xfrm>
          <a:prstGeom prst="rect">
            <a:avLst/>
          </a:prstGeom>
        </p:spPr>
      </p:pic>
      <p:pic>
        <p:nvPicPr>
          <p:cNvPr id="7" name="Picture 6"/>
          <p:cNvPicPr>
            <a:picLocks noChangeAspect="1"/>
          </p:cNvPicPr>
          <p:nvPr/>
        </p:nvPicPr>
        <p:blipFill>
          <a:blip r:embed="rId4"/>
          <a:stretch>
            <a:fillRect/>
          </a:stretch>
        </p:blipFill>
        <p:spPr>
          <a:xfrm rot="21345161">
            <a:off x="530352" y="1884686"/>
            <a:ext cx="2976849" cy="4570977"/>
          </a:xfrm>
          <a:prstGeom prst="rect">
            <a:avLst/>
          </a:prstGeom>
        </p:spPr>
      </p:pic>
      <p:pic>
        <p:nvPicPr>
          <p:cNvPr id="8" name="Picture 7"/>
          <p:cNvPicPr>
            <a:picLocks noChangeAspect="1"/>
          </p:cNvPicPr>
          <p:nvPr/>
        </p:nvPicPr>
        <p:blipFill>
          <a:blip r:embed="rId5"/>
          <a:stretch>
            <a:fillRect/>
          </a:stretch>
        </p:blipFill>
        <p:spPr>
          <a:xfrm>
            <a:off x="4044950" y="1780726"/>
            <a:ext cx="3117968" cy="4816923"/>
          </a:xfrm>
          <a:prstGeom prst="rect">
            <a:avLst/>
          </a:prstGeom>
        </p:spPr>
      </p:pic>
      <p:pic>
        <p:nvPicPr>
          <p:cNvPr id="9" name="Picture 8"/>
          <p:cNvPicPr>
            <a:picLocks noChangeAspect="1"/>
          </p:cNvPicPr>
          <p:nvPr/>
        </p:nvPicPr>
        <p:blipFill>
          <a:blip r:embed="rId6"/>
          <a:stretch>
            <a:fillRect/>
          </a:stretch>
        </p:blipFill>
        <p:spPr>
          <a:xfrm>
            <a:off x="6210300" y="2658872"/>
            <a:ext cx="5981700" cy="2717800"/>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77392" y="1481328"/>
            <a:ext cx="5282160" cy="5376672"/>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59552" y="1631027"/>
            <a:ext cx="3309080" cy="5077274"/>
          </a:xfrm>
          <a:prstGeom prst="rect">
            <a:avLst/>
          </a:prstGeom>
        </p:spPr>
      </p:pic>
      <p:pic>
        <p:nvPicPr>
          <p:cNvPr id="12" name="Picture 11"/>
          <p:cNvPicPr>
            <a:picLocks noChangeAspect="1"/>
          </p:cNvPicPr>
          <p:nvPr/>
        </p:nvPicPr>
        <p:blipFill>
          <a:blip r:embed="rId9"/>
          <a:stretch>
            <a:fillRect/>
          </a:stretch>
        </p:blipFill>
        <p:spPr>
          <a:xfrm>
            <a:off x="9060656" y="1211326"/>
            <a:ext cx="2867036" cy="4220210"/>
          </a:xfrm>
          <a:prstGeom prst="rect">
            <a:avLst/>
          </a:prstGeom>
        </p:spPr>
      </p:pic>
      <p:pic>
        <p:nvPicPr>
          <p:cNvPr id="13" name="Picture 12"/>
          <p:cNvPicPr>
            <a:picLocks noChangeAspect="1"/>
          </p:cNvPicPr>
          <p:nvPr/>
        </p:nvPicPr>
        <p:blipFill>
          <a:blip r:embed="rId10"/>
          <a:stretch>
            <a:fillRect/>
          </a:stretch>
        </p:blipFill>
        <p:spPr>
          <a:xfrm rot="21265439">
            <a:off x="374462" y="1470590"/>
            <a:ext cx="3507307" cy="5094363"/>
          </a:xfrm>
          <a:prstGeom prst="rect">
            <a:avLst/>
          </a:prstGeom>
        </p:spPr>
      </p:pic>
      <p:pic>
        <p:nvPicPr>
          <p:cNvPr id="14" name="Picture 13"/>
          <p:cNvPicPr>
            <a:picLocks noChangeAspect="1"/>
          </p:cNvPicPr>
          <p:nvPr/>
        </p:nvPicPr>
        <p:blipFill>
          <a:blip r:embed="rId11"/>
          <a:stretch>
            <a:fillRect/>
          </a:stretch>
        </p:blipFill>
        <p:spPr>
          <a:xfrm>
            <a:off x="3952767" y="1547609"/>
            <a:ext cx="3518929" cy="5252132"/>
          </a:xfrm>
          <a:prstGeom prst="rect">
            <a:avLst/>
          </a:prstGeom>
        </p:spPr>
      </p:pic>
      <p:pic>
        <p:nvPicPr>
          <p:cNvPr id="15" name="Picture 14"/>
          <p:cNvPicPr>
            <a:picLocks noChangeAspect="1"/>
          </p:cNvPicPr>
          <p:nvPr/>
        </p:nvPicPr>
        <p:blipFill>
          <a:blip r:embed="rId12"/>
          <a:stretch>
            <a:fillRect/>
          </a:stretch>
        </p:blipFill>
        <p:spPr>
          <a:xfrm rot="465721">
            <a:off x="7813666" y="1564746"/>
            <a:ext cx="3171864" cy="4956038"/>
          </a:xfrm>
          <a:prstGeom prst="rect">
            <a:avLst/>
          </a:prstGeom>
        </p:spPr>
      </p:pic>
      <p:pic>
        <p:nvPicPr>
          <p:cNvPr id="16" name="Picture 15"/>
          <p:cNvPicPr>
            <a:picLocks noChangeAspect="1"/>
          </p:cNvPicPr>
          <p:nvPr/>
        </p:nvPicPr>
        <p:blipFill>
          <a:blip r:embed="rId13"/>
          <a:stretch>
            <a:fillRect/>
          </a:stretch>
        </p:blipFill>
        <p:spPr>
          <a:xfrm>
            <a:off x="7553464" y="1481328"/>
            <a:ext cx="3554342" cy="5226973"/>
          </a:xfrm>
          <a:prstGeom prst="rect">
            <a:avLst/>
          </a:prstGeom>
        </p:spPr>
      </p:pic>
      <p:pic>
        <p:nvPicPr>
          <p:cNvPr id="18" name="Picture 17"/>
          <p:cNvPicPr>
            <a:picLocks noChangeAspect="1"/>
          </p:cNvPicPr>
          <p:nvPr/>
        </p:nvPicPr>
        <p:blipFill>
          <a:blip r:embed="rId14"/>
          <a:stretch>
            <a:fillRect/>
          </a:stretch>
        </p:blipFill>
        <p:spPr>
          <a:xfrm>
            <a:off x="202" y="1774908"/>
            <a:ext cx="3429000" cy="5080000"/>
          </a:xfrm>
          <a:prstGeom prst="rect">
            <a:avLst/>
          </a:prstGeom>
        </p:spPr>
      </p:pic>
      <p:pic>
        <p:nvPicPr>
          <p:cNvPr id="19" name="Picture 18"/>
          <p:cNvPicPr>
            <a:picLocks noChangeAspect="1"/>
          </p:cNvPicPr>
          <p:nvPr/>
        </p:nvPicPr>
        <p:blipFill>
          <a:blip r:embed="rId15"/>
          <a:stretch>
            <a:fillRect/>
          </a:stretch>
        </p:blipFill>
        <p:spPr>
          <a:xfrm>
            <a:off x="4034356" y="1616651"/>
            <a:ext cx="3314700" cy="5080000"/>
          </a:xfrm>
          <a:prstGeom prst="rect">
            <a:avLst/>
          </a:prstGeom>
        </p:spPr>
      </p:pic>
    </p:spTree>
    <p:extLst>
      <p:ext uri="{BB962C8B-B14F-4D97-AF65-F5344CB8AC3E}">
        <p14:creationId xmlns:p14="http://schemas.microsoft.com/office/powerpoint/2010/main" val="662739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heckerboard(across)">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p:tgtEl>
                                          <p:spTgt spid="12"/>
                                        </p:tgtEl>
                                        <p:attrNameLst>
                                          <p:attrName>ppt_y</p:attrName>
                                        </p:attrNameLst>
                                      </p:cBhvr>
                                      <p:tavLst>
                                        <p:tav tm="0">
                                          <p:val>
                                            <p:strVal val="#ppt_y+#ppt_h*1.125000"/>
                                          </p:val>
                                        </p:tav>
                                        <p:tav tm="100000">
                                          <p:val>
                                            <p:strVal val="#ppt_y"/>
                                          </p:val>
                                        </p:tav>
                                      </p:tavLst>
                                    </p:anim>
                                    <p:animEffect transition="in" filter="wipe(up)">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blinds(horizontal)">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4"/>
                                        </p:tgtEl>
                                        <p:attrNameLst>
                                          <p:attrName>style.visibility</p:attrName>
                                        </p:attrNameLst>
                                      </p:cBhvr>
                                      <p:to>
                                        <p:strVal val="visible"/>
                                      </p:to>
                                    </p:set>
                                    <p:anim calcmode="lin" valueType="num">
                                      <p:cBhvr additive="base">
                                        <p:cTn id="46" dur="500" fill="hold"/>
                                        <p:tgtEl>
                                          <p:spTgt spid="14"/>
                                        </p:tgtEl>
                                        <p:attrNameLst>
                                          <p:attrName>ppt_x</p:attrName>
                                        </p:attrNameLst>
                                      </p:cBhvr>
                                      <p:tavLst>
                                        <p:tav tm="0">
                                          <p:val>
                                            <p:strVal val="#ppt_x"/>
                                          </p:val>
                                        </p:tav>
                                        <p:tav tm="100000">
                                          <p:val>
                                            <p:strVal val="#ppt_x"/>
                                          </p:val>
                                        </p:tav>
                                      </p:tavLst>
                                    </p:anim>
                                    <p:anim calcmode="lin" valueType="num">
                                      <p:cBhvr additive="base">
                                        <p:cTn id="4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2" presetClass="entr" presetSubtype="4"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p:tgtEl>
                                          <p:spTgt spid="15"/>
                                        </p:tgtEl>
                                        <p:attrNameLst>
                                          <p:attrName>ppt_y</p:attrName>
                                        </p:attrNameLst>
                                      </p:cBhvr>
                                      <p:tavLst>
                                        <p:tav tm="0">
                                          <p:val>
                                            <p:strVal val="#ppt_y+#ppt_h*1.125000"/>
                                          </p:val>
                                        </p:tav>
                                        <p:tav tm="100000">
                                          <p:val>
                                            <p:strVal val="#ppt_y"/>
                                          </p:val>
                                        </p:tav>
                                      </p:tavLst>
                                    </p:anim>
                                    <p:animEffect transition="in" filter="wipe(up)">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additive="base">
                                        <p:cTn id="58" dur="500" fill="hold"/>
                                        <p:tgtEl>
                                          <p:spTgt spid="16"/>
                                        </p:tgtEl>
                                        <p:attrNameLst>
                                          <p:attrName>ppt_x</p:attrName>
                                        </p:attrNameLst>
                                      </p:cBhvr>
                                      <p:tavLst>
                                        <p:tav tm="0">
                                          <p:val>
                                            <p:strVal val="#ppt_x"/>
                                          </p:val>
                                        </p:tav>
                                        <p:tav tm="100000">
                                          <p:val>
                                            <p:strVal val="#ppt_x"/>
                                          </p:val>
                                        </p:tav>
                                      </p:tavLst>
                                    </p:anim>
                                    <p:anim calcmode="lin" valueType="num">
                                      <p:cBhvr additive="base">
                                        <p:cTn id="5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checkerboard(across)">
                                      <p:cBhvr>
                                        <p:cTn id="64" dur="500"/>
                                        <p:tgtEl>
                                          <p:spTgt spid="18"/>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nodeType="clickEffect">
                                  <p:stCondLst>
                                    <p:cond delay="0"/>
                                  </p:stCondLst>
                                  <p:childTnLst>
                                    <p:set>
                                      <p:cBhvr>
                                        <p:cTn id="68" dur="1" fill="hold">
                                          <p:stCondLst>
                                            <p:cond delay="0"/>
                                          </p:stCondLst>
                                        </p:cTn>
                                        <p:tgtEl>
                                          <p:spTgt spid="19"/>
                                        </p:tgtEl>
                                        <p:attrNameLst>
                                          <p:attrName>style.visibility</p:attrName>
                                        </p:attrNameLst>
                                      </p:cBhvr>
                                      <p:to>
                                        <p:strVal val="visible"/>
                                      </p:to>
                                    </p:set>
                                    <p:animEffect transition="in" filter="checkerboard(across)">
                                      <p:cBhvr>
                                        <p:cTn id="6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1560" y="1828800"/>
            <a:ext cx="8403336" cy="4791456"/>
          </a:xfrm>
        </p:spPr>
        <p:txBody>
          <a:bodyPr>
            <a:normAutofit/>
          </a:bodyPr>
          <a:lstStyle/>
          <a:p>
            <a:r>
              <a:rPr lang="en-US" sz="4000" dirty="0"/>
              <a:t>- Small font sizes with more advanced vocabulary</a:t>
            </a:r>
            <a:br>
              <a:rPr lang="en-US" sz="4000" dirty="0"/>
            </a:br>
            <a:r>
              <a:rPr lang="en-US" sz="4000" dirty="0"/>
              <a:t/>
            </a:r>
            <a:br>
              <a:rPr lang="en-US" sz="4000" dirty="0"/>
            </a:br>
            <a:r>
              <a:rPr lang="en-US" sz="4000" dirty="0"/>
              <a:t>- Fiction: few pictures</a:t>
            </a:r>
            <a:br>
              <a:rPr lang="en-US" sz="4000" dirty="0"/>
            </a:br>
            <a:r>
              <a:rPr lang="en-US" sz="4000" dirty="0"/>
              <a:t/>
            </a:r>
            <a:br>
              <a:rPr lang="en-US" sz="4000" dirty="0"/>
            </a:br>
            <a:r>
              <a:rPr lang="en-US" sz="4000" dirty="0"/>
              <a:t>-Nonfiction: text and pictures with detailed captions</a:t>
            </a:r>
          </a:p>
        </p:txBody>
      </p:sp>
      <p:graphicFrame>
        <p:nvGraphicFramePr>
          <p:cNvPr id="4" name="Table 3"/>
          <p:cNvGraphicFramePr>
            <a:graphicFrameLocks noGrp="1"/>
          </p:cNvGraphicFramePr>
          <p:nvPr>
            <p:extLst/>
          </p:nvPr>
        </p:nvGraphicFramePr>
        <p:xfrm>
          <a:off x="1051560" y="529844"/>
          <a:ext cx="10232136" cy="1116076"/>
        </p:xfrm>
        <a:graphic>
          <a:graphicData uri="http://schemas.openxmlformats.org/drawingml/2006/table">
            <a:tbl>
              <a:tblPr firstRow="1" bandRow="1">
                <a:tableStyleId>{5940675A-B579-460E-94D1-54222C63F5DA}</a:tableStyleId>
              </a:tblPr>
              <a:tblGrid>
                <a:gridCol w="5116068">
                  <a:extLst>
                    <a:ext uri="{9D8B030D-6E8A-4147-A177-3AD203B41FA5}">
                      <a16:colId xmlns="" xmlns:a16="http://schemas.microsoft.com/office/drawing/2014/main" val="20000"/>
                    </a:ext>
                  </a:extLst>
                </a:gridCol>
                <a:gridCol w="5116068">
                  <a:extLst>
                    <a:ext uri="{9D8B030D-6E8A-4147-A177-3AD203B41FA5}">
                      <a16:colId xmlns="" xmlns:a16="http://schemas.microsoft.com/office/drawing/2014/main" val="20001"/>
                    </a:ext>
                  </a:extLst>
                </a:gridCol>
              </a:tblGrid>
              <a:tr h="1116076">
                <a:tc>
                  <a:txBody>
                    <a:bodyPr/>
                    <a:lstStyle/>
                    <a:p>
                      <a:pPr algn="ctr"/>
                      <a:r>
                        <a:rPr lang="en-US" sz="4800" dirty="0">
                          <a:solidFill>
                            <a:schemeClr val="bg1"/>
                          </a:solidFill>
                        </a:rPr>
                        <a:t>Level 3 - Green</a:t>
                      </a:r>
                    </a:p>
                  </a:txBody>
                  <a:tcPr anchor="ctr">
                    <a:solidFill>
                      <a:srgbClr val="00B050"/>
                    </a:solidFill>
                  </a:tcPr>
                </a:tc>
                <a:tc>
                  <a:txBody>
                    <a:bodyPr/>
                    <a:lstStyle/>
                    <a:p>
                      <a:pPr algn="ctr"/>
                      <a:r>
                        <a:rPr lang="en-US" sz="4800" dirty="0">
                          <a:solidFill>
                            <a:schemeClr val="bg1"/>
                          </a:solidFill>
                        </a:rPr>
                        <a:t>Grades 5 and 6</a:t>
                      </a:r>
                    </a:p>
                  </a:txBody>
                  <a:tcPr anchor="ctr">
                    <a:solidFill>
                      <a:srgbClr val="00B050"/>
                    </a:solidFill>
                  </a:tcPr>
                </a:tc>
                <a:extLst>
                  <a:ext uri="{0D108BD9-81ED-4DB2-BD59-A6C34878D82A}">
                    <a16:rowId xmlns="" xmlns:a16="http://schemas.microsoft.com/office/drawing/2014/main" val="10000"/>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65028" y="5504688"/>
            <a:ext cx="1353312" cy="1353312"/>
          </a:xfrm>
          <a:prstGeom prst="rect">
            <a:avLst/>
          </a:prstGeom>
        </p:spPr>
      </p:pic>
      <p:pic>
        <p:nvPicPr>
          <p:cNvPr id="6" name="Picture 5"/>
          <p:cNvPicPr>
            <a:picLocks noChangeAspect="1"/>
          </p:cNvPicPr>
          <p:nvPr/>
        </p:nvPicPr>
        <p:blipFill>
          <a:blip r:embed="rId4"/>
          <a:stretch>
            <a:fillRect/>
          </a:stretch>
        </p:blipFill>
        <p:spPr>
          <a:xfrm rot="271000">
            <a:off x="8700834" y="1920660"/>
            <a:ext cx="2459938" cy="3218927"/>
          </a:xfrm>
          <a:prstGeom prst="rect">
            <a:avLst/>
          </a:prstGeom>
        </p:spPr>
      </p:pic>
      <p:pic>
        <p:nvPicPr>
          <p:cNvPr id="7" name="Picture 6"/>
          <p:cNvPicPr>
            <a:picLocks noChangeAspect="1"/>
          </p:cNvPicPr>
          <p:nvPr/>
        </p:nvPicPr>
        <p:blipFill>
          <a:blip r:embed="rId5"/>
          <a:stretch>
            <a:fillRect/>
          </a:stretch>
        </p:blipFill>
        <p:spPr>
          <a:xfrm rot="21383293">
            <a:off x="9052889" y="4289271"/>
            <a:ext cx="1544337" cy="2304981"/>
          </a:xfrm>
          <a:prstGeom prst="rect">
            <a:avLst/>
          </a:prstGeom>
        </p:spPr>
      </p:pic>
      <p:pic>
        <p:nvPicPr>
          <p:cNvPr id="8" name="Picture 7"/>
          <p:cNvPicPr>
            <a:picLocks noChangeAspect="1"/>
          </p:cNvPicPr>
          <p:nvPr/>
        </p:nvPicPr>
        <p:blipFill>
          <a:blip r:embed="rId6"/>
          <a:stretch>
            <a:fillRect/>
          </a:stretch>
        </p:blipFill>
        <p:spPr>
          <a:xfrm>
            <a:off x="290429" y="1828799"/>
            <a:ext cx="3298015" cy="4791457"/>
          </a:xfrm>
          <a:prstGeom prst="rect">
            <a:avLst/>
          </a:prstGeom>
        </p:spPr>
      </p:pic>
      <p:pic>
        <p:nvPicPr>
          <p:cNvPr id="9" name="Picture 8"/>
          <p:cNvPicPr>
            <a:picLocks noChangeAspect="1"/>
          </p:cNvPicPr>
          <p:nvPr/>
        </p:nvPicPr>
        <p:blipFill>
          <a:blip r:embed="rId7"/>
          <a:stretch>
            <a:fillRect/>
          </a:stretch>
        </p:blipFill>
        <p:spPr>
          <a:xfrm>
            <a:off x="3767701" y="1904825"/>
            <a:ext cx="3222369" cy="4715431"/>
          </a:xfrm>
          <a:prstGeom prst="rect">
            <a:avLst/>
          </a:prstGeom>
        </p:spPr>
      </p:pic>
      <p:pic>
        <p:nvPicPr>
          <p:cNvPr id="10" name="Picture 9"/>
          <p:cNvPicPr>
            <a:picLocks noChangeAspect="1"/>
          </p:cNvPicPr>
          <p:nvPr/>
        </p:nvPicPr>
        <p:blipFill>
          <a:blip r:embed="rId8"/>
          <a:stretch>
            <a:fillRect/>
          </a:stretch>
        </p:blipFill>
        <p:spPr>
          <a:xfrm>
            <a:off x="7169327" y="1808449"/>
            <a:ext cx="2953056" cy="4768851"/>
          </a:xfrm>
          <a:prstGeom prst="rect">
            <a:avLst/>
          </a:prstGeom>
        </p:spPr>
      </p:pic>
      <p:pic>
        <p:nvPicPr>
          <p:cNvPr id="11" name="Picture 10"/>
          <p:cNvPicPr>
            <a:picLocks noChangeAspect="1"/>
          </p:cNvPicPr>
          <p:nvPr/>
        </p:nvPicPr>
        <p:blipFill>
          <a:blip r:embed="rId9"/>
          <a:stretch>
            <a:fillRect/>
          </a:stretch>
        </p:blipFill>
        <p:spPr>
          <a:xfrm>
            <a:off x="758999" y="1721945"/>
            <a:ext cx="3233356" cy="4710213"/>
          </a:xfrm>
          <a:prstGeom prst="rect">
            <a:avLst/>
          </a:prstGeom>
        </p:spPr>
      </p:pic>
      <p:pic>
        <p:nvPicPr>
          <p:cNvPr id="12" name="Picture 11"/>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288845" y="1765493"/>
            <a:ext cx="3268980" cy="4754880"/>
          </a:xfrm>
          <a:prstGeom prst="rect">
            <a:avLst/>
          </a:prstGeom>
        </p:spPr>
      </p:pic>
      <p:pic>
        <p:nvPicPr>
          <p:cNvPr id="13" name="Picture 12"/>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658959" y="1695495"/>
            <a:ext cx="3231708" cy="4945112"/>
          </a:xfrm>
          <a:prstGeom prst="rect">
            <a:avLst/>
          </a:prstGeom>
        </p:spPr>
      </p:pic>
      <p:pic>
        <p:nvPicPr>
          <p:cNvPr id="14" name="Picture 13"/>
          <p:cNvPicPr>
            <a:picLocks noChangeAspect="1"/>
          </p:cNvPicPr>
          <p:nvPr/>
        </p:nvPicPr>
        <p:blipFill>
          <a:blip r:embed="rId12"/>
          <a:stretch>
            <a:fillRect/>
          </a:stretch>
        </p:blipFill>
        <p:spPr>
          <a:xfrm>
            <a:off x="290429" y="1695495"/>
            <a:ext cx="3502927" cy="4951730"/>
          </a:xfrm>
          <a:prstGeom prst="rect">
            <a:avLst/>
          </a:prstGeom>
        </p:spPr>
      </p:pic>
      <p:pic>
        <p:nvPicPr>
          <p:cNvPr id="15" name="Picture 14"/>
          <p:cNvPicPr>
            <a:picLocks noChangeAspect="1"/>
          </p:cNvPicPr>
          <p:nvPr/>
        </p:nvPicPr>
        <p:blipFill>
          <a:blip r:embed="rId13"/>
          <a:stretch>
            <a:fillRect/>
          </a:stretch>
        </p:blipFill>
        <p:spPr>
          <a:xfrm>
            <a:off x="3830133" y="1716973"/>
            <a:ext cx="3792048" cy="4902155"/>
          </a:xfrm>
          <a:prstGeom prst="rect">
            <a:avLst/>
          </a:prstGeom>
        </p:spPr>
      </p:pic>
      <p:pic>
        <p:nvPicPr>
          <p:cNvPr id="16" name="Picture 15"/>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672906" y="1544274"/>
            <a:ext cx="3314494" cy="5102951"/>
          </a:xfrm>
          <a:prstGeom prst="rect">
            <a:avLst/>
          </a:prstGeom>
        </p:spPr>
      </p:pic>
    </p:spTree>
    <p:extLst>
      <p:ext uri="{BB962C8B-B14F-4D97-AF65-F5344CB8AC3E}">
        <p14:creationId xmlns:p14="http://schemas.microsoft.com/office/powerpoint/2010/main" val="1703853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heckerboard(across)">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dissolv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checkerboard(across)">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dissolv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16"/>
                                        </p:tgtEl>
                                        <p:attrNameLst>
                                          <p:attrName>style.visibility</p:attrName>
                                        </p:attrNameLst>
                                      </p:cBhvr>
                                      <p:to>
                                        <p:strVal val="visible"/>
                                      </p:to>
                                    </p:set>
                                    <p:anim calcmode="lin" valueType="num">
                                      <p:cBhvr additive="base">
                                        <p:cTn id="50" dur="500" fill="hold"/>
                                        <p:tgtEl>
                                          <p:spTgt spid="16"/>
                                        </p:tgtEl>
                                        <p:attrNameLst>
                                          <p:attrName>ppt_x</p:attrName>
                                        </p:attrNameLst>
                                      </p:cBhvr>
                                      <p:tavLst>
                                        <p:tav tm="0">
                                          <p:val>
                                            <p:strVal val="#ppt_x"/>
                                          </p:val>
                                        </p:tav>
                                        <p:tav tm="100000">
                                          <p:val>
                                            <p:strVal val="#ppt_x"/>
                                          </p:val>
                                        </p:tav>
                                      </p:tavLst>
                                    </p:anim>
                                    <p:anim calcmode="lin" valueType="num">
                                      <p:cBhvr additive="base">
                                        <p:cTn id="51"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120" y="2478024"/>
            <a:ext cx="10058400" cy="3666744"/>
          </a:xfrm>
        </p:spPr>
        <p:txBody>
          <a:bodyPr>
            <a:normAutofit fontScale="90000"/>
          </a:bodyPr>
          <a:lstStyle/>
          <a:p>
            <a:r>
              <a:rPr lang="en-US" dirty="0"/>
              <a:t>- Encyclopedias</a:t>
            </a:r>
            <a:br>
              <a:rPr lang="en-US" dirty="0"/>
            </a:br>
            <a:r>
              <a:rPr lang="en-US" dirty="0"/>
              <a:t>- Dictionaries</a:t>
            </a:r>
            <a:br>
              <a:rPr lang="en-US" dirty="0"/>
            </a:br>
            <a:r>
              <a:rPr lang="en-US" dirty="0"/>
              <a:t>- Thesauruses</a:t>
            </a:r>
            <a:br>
              <a:rPr lang="en-US" dirty="0"/>
            </a:br>
            <a:r>
              <a:rPr lang="en-US" dirty="0"/>
              <a:t>- Atlases</a:t>
            </a:r>
            <a:br>
              <a:rPr lang="en-US" dirty="0"/>
            </a:br>
            <a:r>
              <a:rPr lang="en-US" dirty="0"/>
              <a:t>- Vintage Caribbean and West Indian titles (out of print)</a:t>
            </a:r>
          </a:p>
        </p:txBody>
      </p:sp>
      <p:graphicFrame>
        <p:nvGraphicFramePr>
          <p:cNvPr id="4" name="Table 3"/>
          <p:cNvGraphicFramePr>
            <a:graphicFrameLocks noGrp="1"/>
          </p:cNvGraphicFramePr>
          <p:nvPr>
            <p:extLst/>
          </p:nvPr>
        </p:nvGraphicFramePr>
        <p:xfrm>
          <a:off x="960120" y="474980"/>
          <a:ext cx="10232136" cy="1432560"/>
        </p:xfrm>
        <a:graphic>
          <a:graphicData uri="http://schemas.openxmlformats.org/drawingml/2006/table">
            <a:tbl>
              <a:tblPr firstRow="1" bandRow="1">
                <a:tableStyleId>{5940675A-B579-460E-94D1-54222C63F5DA}</a:tableStyleId>
              </a:tblPr>
              <a:tblGrid>
                <a:gridCol w="5116068">
                  <a:extLst>
                    <a:ext uri="{9D8B030D-6E8A-4147-A177-3AD203B41FA5}">
                      <a16:colId xmlns="" xmlns:a16="http://schemas.microsoft.com/office/drawing/2014/main" val="20000"/>
                    </a:ext>
                  </a:extLst>
                </a:gridCol>
                <a:gridCol w="5116068">
                  <a:extLst>
                    <a:ext uri="{9D8B030D-6E8A-4147-A177-3AD203B41FA5}">
                      <a16:colId xmlns="" xmlns:a16="http://schemas.microsoft.com/office/drawing/2014/main" val="20001"/>
                    </a:ext>
                  </a:extLst>
                </a:gridCol>
              </a:tblGrid>
              <a:tr h="1097788">
                <a:tc>
                  <a:txBody>
                    <a:bodyPr/>
                    <a:lstStyle/>
                    <a:p>
                      <a:pPr algn="ctr"/>
                      <a:r>
                        <a:rPr lang="en-US" sz="4400" dirty="0">
                          <a:solidFill>
                            <a:schemeClr val="bg1"/>
                          </a:solidFill>
                        </a:rPr>
                        <a:t>Reference - Red</a:t>
                      </a:r>
                    </a:p>
                  </a:txBody>
                  <a:tcPr anchor="ctr">
                    <a:solidFill>
                      <a:srgbClr val="C00000"/>
                    </a:solidFill>
                  </a:tcPr>
                </a:tc>
                <a:tc>
                  <a:txBody>
                    <a:bodyPr/>
                    <a:lstStyle/>
                    <a:p>
                      <a:pPr algn="ctr"/>
                      <a:r>
                        <a:rPr lang="en-US" sz="4400" dirty="0">
                          <a:solidFill>
                            <a:schemeClr val="bg1"/>
                          </a:solidFill>
                        </a:rPr>
                        <a:t>Dictionaries, atlases, etc.</a:t>
                      </a:r>
                    </a:p>
                  </a:txBody>
                  <a:tcPr anchor="ctr">
                    <a:solidFill>
                      <a:srgbClr val="C00000"/>
                    </a:solidFill>
                  </a:tcPr>
                </a:tc>
                <a:extLst>
                  <a:ext uri="{0D108BD9-81ED-4DB2-BD59-A6C34878D82A}">
                    <a16:rowId xmlns="" xmlns:a16="http://schemas.microsoft.com/office/drawing/2014/main" val="10000"/>
                  </a:ext>
                </a:extLst>
              </a:tr>
            </a:tbl>
          </a:graphicData>
        </a:graphic>
      </p:graphicFrame>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507980" y="5212080"/>
            <a:ext cx="1645920" cy="1645920"/>
          </a:xfrm>
          <a:prstGeom prst="rect">
            <a:avLst/>
          </a:prstGeom>
        </p:spPr>
      </p:pic>
      <p:pic>
        <p:nvPicPr>
          <p:cNvPr id="6" name="Picture 5"/>
          <p:cNvPicPr>
            <a:picLocks noChangeAspect="1"/>
          </p:cNvPicPr>
          <p:nvPr/>
        </p:nvPicPr>
        <p:blipFill>
          <a:blip r:embed="rId4"/>
          <a:stretch>
            <a:fillRect/>
          </a:stretch>
        </p:blipFill>
        <p:spPr>
          <a:xfrm>
            <a:off x="7296107" y="2112639"/>
            <a:ext cx="1786761" cy="2733744"/>
          </a:xfrm>
          <a:prstGeom prst="rect">
            <a:avLst/>
          </a:prstGeom>
        </p:spPr>
      </p:pic>
      <p:pic>
        <p:nvPicPr>
          <p:cNvPr id="7" name="Picture 6"/>
          <p:cNvPicPr>
            <a:picLocks noChangeAspect="1"/>
          </p:cNvPicPr>
          <p:nvPr/>
        </p:nvPicPr>
        <p:blipFill>
          <a:blip r:embed="rId5"/>
          <a:stretch>
            <a:fillRect/>
          </a:stretch>
        </p:blipFill>
        <p:spPr>
          <a:xfrm rot="252228">
            <a:off x="9433973" y="1943691"/>
            <a:ext cx="2585298" cy="3071641"/>
          </a:xfrm>
          <a:prstGeom prst="rect">
            <a:avLst/>
          </a:prstGeom>
        </p:spPr>
      </p:pic>
    </p:spTree>
    <p:extLst>
      <p:ext uri="{BB962C8B-B14F-4D97-AF65-F5344CB8AC3E}">
        <p14:creationId xmlns:p14="http://schemas.microsoft.com/office/powerpoint/2010/main" val="114599999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375602" y="5194229"/>
            <a:ext cx="1747104" cy="1600200"/>
          </a:xfrm>
          <a:prstGeom prst="rect">
            <a:avLst/>
          </a:prstGeom>
        </p:spPr>
      </p:pic>
      <p:sp>
        <p:nvSpPr>
          <p:cNvPr id="2" name="Title 1"/>
          <p:cNvSpPr>
            <a:spLocks noGrp="1"/>
          </p:cNvSpPr>
          <p:nvPr>
            <p:ph type="title"/>
          </p:nvPr>
        </p:nvSpPr>
        <p:spPr>
          <a:xfrm>
            <a:off x="1033272" y="2185416"/>
            <a:ext cx="10058400" cy="2971800"/>
          </a:xfrm>
        </p:spPr>
        <p:txBody>
          <a:bodyPr>
            <a:normAutofit/>
          </a:bodyPr>
          <a:lstStyle/>
          <a:p>
            <a:r>
              <a:rPr lang="en-US" dirty="0"/>
              <a:t>- Curriculum books</a:t>
            </a:r>
            <a:br>
              <a:rPr lang="en-US" dirty="0"/>
            </a:br>
            <a:r>
              <a:rPr lang="en-US" dirty="0"/>
              <a:t>- Teaching guides</a:t>
            </a:r>
            <a:br>
              <a:rPr lang="en-US" dirty="0"/>
            </a:br>
            <a:r>
              <a:rPr lang="en-US"/>
              <a:t>- Mature books</a:t>
            </a:r>
            <a:br>
              <a:rPr lang="en-US"/>
            </a:br>
            <a:r>
              <a:rPr lang="en-US"/>
              <a:t>- Charts, supplies</a:t>
            </a:r>
          </a:p>
        </p:txBody>
      </p:sp>
      <p:graphicFrame>
        <p:nvGraphicFramePr>
          <p:cNvPr id="4" name="Table 3"/>
          <p:cNvGraphicFramePr>
            <a:graphicFrameLocks noGrp="1"/>
          </p:cNvGraphicFramePr>
          <p:nvPr>
            <p:extLst/>
          </p:nvPr>
        </p:nvGraphicFramePr>
        <p:xfrm>
          <a:off x="1033272" y="548132"/>
          <a:ext cx="10213848" cy="1158240"/>
        </p:xfrm>
        <a:graphic>
          <a:graphicData uri="http://schemas.openxmlformats.org/drawingml/2006/table">
            <a:tbl>
              <a:tblPr firstRow="1" bandRow="1">
                <a:tableStyleId>{5940675A-B579-460E-94D1-54222C63F5DA}</a:tableStyleId>
              </a:tblPr>
              <a:tblGrid>
                <a:gridCol w="5106924">
                  <a:extLst>
                    <a:ext uri="{9D8B030D-6E8A-4147-A177-3AD203B41FA5}">
                      <a16:colId xmlns="" xmlns:a16="http://schemas.microsoft.com/office/drawing/2014/main" val="20000"/>
                    </a:ext>
                  </a:extLst>
                </a:gridCol>
                <a:gridCol w="5106924">
                  <a:extLst>
                    <a:ext uri="{9D8B030D-6E8A-4147-A177-3AD203B41FA5}">
                      <a16:colId xmlns="" xmlns:a16="http://schemas.microsoft.com/office/drawing/2014/main" val="20001"/>
                    </a:ext>
                  </a:extLst>
                </a:gridCol>
              </a:tblGrid>
              <a:tr h="1134364">
                <a:tc>
                  <a:txBody>
                    <a:bodyPr/>
                    <a:lstStyle/>
                    <a:p>
                      <a:pPr algn="ctr"/>
                      <a:r>
                        <a:rPr lang="en-US" sz="3500" dirty="0">
                          <a:solidFill>
                            <a:schemeClr val="bg1"/>
                          </a:solidFill>
                        </a:rPr>
                        <a:t>Teacher - Orange</a:t>
                      </a:r>
                    </a:p>
                  </a:txBody>
                  <a:tcPr anchor="ctr">
                    <a:solidFill>
                      <a:srgbClr val="FF920E"/>
                    </a:solidFill>
                  </a:tcPr>
                </a:tc>
                <a:tc>
                  <a:txBody>
                    <a:bodyPr/>
                    <a:lstStyle/>
                    <a:p>
                      <a:pPr algn="ctr"/>
                      <a:r>
                        <a:rPr lang="en-US" sz="3500" dirty="0">
                          <a:solidFill>
                            <a:schemeClr val="bg1"/>
                          </a:solidFill>
                        </a:rPr>
                        <a:t>Teacher’s Resource Guide, Big Books, etc.</a:t>
                      </a:r>
                    </a:p>
                  </a:txBody>
                  <a:tcPr anchor="ctr">
                    <a:solidFill>
                      <a:srgbClr val="FF920E"/>
                    </a:solidFill>
                  </a:tcPr>
                </a:tc>
                <a:extLst>
                  <a:ext uri="{0D108BD9-81ED-4DB2-BD59-A6C34878D82A}">
                    <a16:rowId xmlns="" xmlns:a16="http://schemas.microsoft.com/office/drawing/2014/main" val="10000"/>
                  </a:ext>
                </a:extLst>
              </a:tr>
            </a:tbl>
          </a:graphicData>
        </a:graphic>
      </p:graphicFrame>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823148" y="1820637"/>
            <a:ext cx="2939189" cy="3457870"/>
          </a:xfrm>
          <a:prstGeom prst="rect">
            <a:avLst/>
          </a:prstGeom>
        </p:spPr>
      </p:pic>
      <p:pic>
        <p:nvPicPr>
          <p:cNvPr id="7" name="Picture 6"/>
          <p:cNvPicPr>
            <a:picLocks noChangeAspect="1"/>
          </p:cNvPicPr>
          <p:nvPr/>
        </p:nvPicPr>
        <p:blipFill>
          <a:blip r:embed="rId5"/>
          <a:stretch>
            <a:fillRect/>
          </a:stretch>
        </p:blipFill>
        <p:spPr>
          <a:xfrm>
            <a:off x="6856730" y="3779380"/>
            <a:ext cx="2177542" cy="2829699"/>
          </a:xfrm>
          <a:prstGeom prst="rect">
            <a:avLst/>
          </a:prstGeom>
        </p:spPr>
      </p:pic>
      <p:pic>
        <p:nvPicPr>
          <p:cNvPr id="8" name="Picture 7"/>
          <p:cNvPicPr>
            <a:picLocks noChangeAspect="1"/>
          </p:cNvPicPr>
          <p:nvPr/>
        </p:nvPicPr>
        <p:blipFill>
          <a:blip r:embed="rId6"/>
          <a:stretch>
            <a:fillRect/>
          </a:stretch>
        </p:blipFill>
        <p:spPr>
          <a:xfrm>
            <a:off x="3563366" y="5278507"/>
            <a:ext cx="2800858" cy="1403724"/>
          </a:xfrm>
          <a:prstGeom prst="rect">
            <a:avLst/>
          </a:prstGeom>
        </p:spPr>
      </p:pic>
    </p:spTree>
    <p:extLst>
      <p:ext uri="{BB962C8B-B14F-4D97-AF65-F5344CB8AC3E}">
        <p14:creationId xmlns:p14="http://schemas.microsoft.com/office/powerpoint/2010/main" val="411028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52633"/>
            <a:ext cx="10515600" cy="1325563"/>
          </a:xfrm>
        </p:spPr>
        <p:txBody>
          <a:bodyPr/>
          <a:lstStyle/>
          <a:p>
            <a:r>
              <a:rPr lang="en-US" dirty="0" smtClean="0">
                <a:latin typeface="Abadi MT Condensed Extra Bold" charset="0"/>
                <a:ea typeface="Abadi MT Condensed Extra Bold" charset="0"/>
                <a:cs typeface="Abadi MT Condensed Extra Bold" charset="0"/>
              </a:rPr>
              <a:t>Be Flexible!</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908" r="22183" b="31924"/>
          <a:stretch/>
        </p:blipFill>
        <p:spPr>
          <a:xfrm>
            <a:off x="4324826" y="351691"/>
            <a:ext cx="7550651" cy="4589585"/>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3678" y="5139997"/>
            <a:ext cx="2378707" cy="1489403"/>
          </a:xfrm>
          <a:prstGeom prst="rect">
            <a:avLst/>
          </a:prstGeom>
        </p:spPr>
      </p:pic>
      <p:sp>
        <p:nvSpPr>
          <p:cNvPr id="6" name="Title 1"/>
          <p:cNvSpPr txBox="1">
            <a:spLocks/>
          </p:cNvSpPr>
          <p:nvPr/>
        </p:nvSpPr>
        <p:spPr>
          <a:xfrm>
            <a:off x="892596" y="2646483"/>
            <a:ext cx="2677082" cy="29825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charset="0"/>
              <a:buChar char="•"/>
            </a:pPr>
            <a:r>
              <a:rPr lang="en-US" sz="3000" dirty="0" smtClean="0"/>
              <a:t>Encourage students to feel good about themselves as readers to motivate them to read more!</a:t>
            </a:r>
            <a:endParaRPr lang="en-US" sz="3000" dirty="0"/>
          </a:p>
        </p:txBody>
      </p:sp>
    </p:spTree>
    <p:extLst>
      <p:ext uri="{BB962C8B-B14F-4D97-AF65-F5344CB8AC3E}">
        <p14:creationId xmlns:p14="http://schemas.microsoft.com/office/powerpoint/2010/main" val="3410200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3979658" cy="3485906"/>
          </a:xfrm>
        </p:spPr>
        <p:txBody>
          <a:bodyPr/>
          <a:lstStyle/>
          <a:p>
            <a:r>
              <a:rPr lang="en-US" dirty="0" smtClean="0">
                <a:latin typeface="Abadi MT Condensed Extra Bold" charset="0"/>
                <a:ea typeface="Abadi MT Condensed Extra Bold" charset="0"/>
                <a:cs typeface="Abadi MT Condensed Extra Bold" charset="0"/>
              </a:rPr>
              <a:t>Choosing books on their own reading level</a:t>
            </a:r>
            <a:endParaRPr lang="en-US" dirty="0">
              <a:latin typeface="Abadi MT Condensed Extra Bold" charset="0"/>
              <a:ea typeface="Abadi MT Condensed Extra Bold" charset="0"/>
              <a:cs typeface="Abadi MT Condensed Extra Bold"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7858" y="219807"/>
            <a:ext cx="6963834" cy="537210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62" y="5052684"/>
            <a:ext cx="2378707" cy="1489403"/>
          </a:xfrm>
          <a:prstGeom prst="rect">
            <a:avLst/>
          </a:prstGeom>
        </p:spPr>
      </p:pic>
    </p:spTree>
    <p:extLst>
      <p:ext uri="{BB962C8B-B14F-4D97-AF65-F5344CB8AC3E}">
        <p14:creationId xmlns:p14="http://schemas.microsoft.com/office/powerpoint/2010/main" val="1526253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022" y="734402"/>
            <a:ext cx="5166947" cy="1727444"/>
          </a:xfrm>
        </p:spPr>
        <p:txBody>
          <a:bodyPr>
            <a:normAutofit fontScale="90000"/>
          </a:bodyPr>
          <a:lstStyle/>
          <a:p>
            <a:r>
              <a:rPr lang="en-US" b="1" dirty="0" smtClean="0">
                <a:latin typeface="Abadi MT Condensed Extra Bold" charset="0"/>
                <a:ea typeface="Abadi MT Condensed Extra Bold" charset="0"/>
                <a:cs typeface="Abadi MT Condensed Extra Bold" charset="0"/>
              </a:rPr>
              <a:t>Building a Community of </a:t>
            </a:r>
            <a:br>
              <a:rPr lang="en-US" b="1" dirty="0" smtClean="0">
                <a:latin typeface="Abadi MT Condensed Extra Bold" charset="0"/>
                <a:ea typeface="Abadi MT Condensed Extra Bold" charset="0"/>
                <a:cs typeface="Abadi MT Condensed Extra Bold" charset="0"/>
              </a:rPr>
            </a:br>
            <a:r>
              <a:rPr lang="en-US" b="1" dirty="0" smtClean="0">
                <a:latin typeface="Abadi MT Condensed Extra Bold" charset="0"/>
                <a:ea typeface="Abadi MT Condensed Extra Bold" charset="0"/>
                <a:cs typeface="Abadi MT Condensed Extra Bold" charset="0"/>
              </a:rPr>
              <a:t>Lifelong Readers</a:t>
            </a:r>
            <a:endParaRPr lang="en-US" dirty="0"/>
          </a:p>
        </p:txBody>
      </p:sp>
      <p:sp>
        <p:nvSpPr>
          <p:cNvPr id="3" name="Content Placeholder 2"/>
          <p:cNvSpPr>
            <a:spLocks noGrp="1"/>
          </p:cNvSpPr>
          <p:nvPr>
            <p:ph idx="1"/>
          </p:nvPr>
        </p:nvSpPr>
        <p:spPr>
          <a:xfrm>
            <a:off x="838200" y="3094892"/>
            <a:ext cx="4085492" cy="3293086"/>
          </a:xfrm>
        </p:spPr>
        <p:txBody>
          <a:bodyPr/>
          <a:lstStyle/>
          <a:p>
            <a:r>
              <a:rPr lang="en-US" dirty="0" smtClean="0"/>
              <a:t>Share books and reading with one another.</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3970" y="158262"/>
            <a:ext cx="6330461" cy="474784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25724" y="5110712"/>
            <a:ext cx="2378707" cy="1489403"/>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245" y="1929503"/>
            <a:ext cx="6253216" cy="4670612"/>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56362" y="391746"/>
            <a:ext cx="5080000" cy="4140200"/>
          </a:xfrm>
          <a:prstGeom prst="rect">
            <a:avLst/>
          </a:prstGeom>
        </p:spPr>
      </p:pic>
    </p:spTree>
    <p:extLst>
      <p:ext uri="{BB962C8B-B14F-4D97-AF65-F5344CB8AC3E}">
        <p14:creationId xmlns:p14="http://schemas.microsoft.com/office/powerpoint/2010/main" val="1026339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up)">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14" y="1576513"/>
            <a:ext cx="4331369" cy="2170949"/>
          </a:xfrm>
        </p:spPr>
        <p:txBody>
          <a:bodyPr/>
          <a:lstStyle/>
          <a:p>
            <a:r>
              <a:rPr lang="en-US" dirty="0" smtClean="0">
                <a:latin typeface="Abadi MT Condensed Extra Bold" charset="0"/>
                <a:ea typeface="Abadi MT Condensed Extra Bold" charset="0"/>
                <a:cs typeface="Abadi MT Condensed Extra Bold" charset="0"/>
              </a:rPr>
              <a:t>Who was your favorite teacher in school?</a:t>
            </a:r>
            <a:endParaRPr lang="en-US" dirty="0">
              <a:latin typeface="Abadi MT Condensed Extra Bold" charset="0"/>
              <a:ea typeface="Abadi MT Condensed Extra Bold" charset="0"/>
              <a:cs typeface="Abadi MT Condensed Extra Bold"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71" t="17544" r="3451"/>
          <a:stretch/>
        </p:blipFill>
        <p:spPr>
          <a:xfrm>
            <a:off x="5534524" y="599913"/>
            <a:ext cx="6280484" cy="5654842"/>
          </a:xfrm>
          <a:prstGeom prst="rect">
            <a:avLst/>
          </a:prstGeom>
        </p:spPr>
      </p:pic>
      <p:pic>
        <p:nvPicPr>
          <p:cNvPr id="6" name="Google Shape;58;p13"/>
          <p:cNvPicPr preferRelativeResize="0"/>
          <p:nvPr/>
        </p:nvPicPr>
        <p:blipFill>
          <a:blip r:embed="rId4">
            <a:alphaModFix/>
          </a:blip>
          <a:stretch>
            <a:fillRect/>
          </a:stretch>
        </p:blipFill>
        <p:spPr>
          <a:xfrm>
            <a:off x="409073" y="4932947"/>
            <a:ext cx="2237874" cy="1490250"/>
          </a:xfrm>
          <a:prstGeom prst="rect">
            <a:avLst/>
          </a:prstGeom>
          <a:noFill/>
          <a:ln>
            <a:noFill/>
          </a:ln>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b="7058"/>
          <a:stretch/>
        </p:blipFill>
        <p:spPr>
          <a:xfrm>
            <a:off x="2910288" y="3197205"/>
            <a:ext cx="2300358" cy="22860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9032" y="216132"/>
            <a:ext cx="5131468" cy="642240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37277" y="1576513"/>
            <a:ext cx="6397190" cy="4230400"/>
          </a:xfrm>
          <a:prstGeom prst="rect">
            <a:avLst/>
          </a:prstGeom>
        </p:spPr>
      </p:pic>
      <p:pic>
        <p:nvPicPr>
          <p:cNvPr id="1026" name="Picture 2" descr="mage result for black student teacher"/>
          <p:cNvPicPr>
            <a:picLocks noChangeAspect="1" noChangeArrowheads="1"/>
          </p:cNvPicPr>
          <p:nvPr/>
        </p:nvPicPr>
        <p:blipFill rotWithShape="1">
          <a:blip r:embed="rId8">
            <a:extLst>
              <a:ext uri="{28A0092B-C50C-407E-A947-70E740481C1C}">
                <a14:useLocalDpi xmlns:a14="http://schemas.microsoft.com/office/drawing/2010/main" val="0"/>
              </a:ext>
            </a:extLst>
          </a:blip>
          <a:srcRect l="17368" t="4257" r="39684"/>
          <a:stretch/>
        </p:blipFill>
        <p:spPr bwMode="auto">
          <a:xfrm>
            <a:off x="5271183" y="33590"/>
            <a:ext cx="4594713" cy="682441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26792" y="3663855"/>
            <a:ext cx="7065208" cy="3155258"/>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46947" y="199982"/>
            <a:ext cx="9525035" cy="6350023"/>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16848" y="431743"/>
            <a:ext cx="10155134" cy="5705132"/>
          </a:xfrm>
          <a:prstGeom prst="rect">
            <a:avLst/>
          </a:prstGeom>
        </p:spPr>
      </p:pic>
      <p:pic>
        <p:nvPicPr>
          <p:cNvPr id="13" name="Picture 1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56043" y="141703"/>
            <a:ext cx="10678423" cy="5995171"/>
          </a:xfrm>
          <a:prstGeom prst="rect">
            <a:avLst/>
          </a:prstGeom>
        </p:spPr>
      </p:pic>
    </p:spTree>
    <p:extLst>
      <p:ext uri="{BB962C8B-B14F-4D97-AF65-F5344CB8AC3E}">
        <p14:creationId xmlns:p14="http://schemas.microsoft.com/office/powerpoint/2010/main" val="199563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 calcmode="lin" valueType="num">
                                      <p:cBhvr additive="base">
                                        <p:cTn id="25" dur="500" fill="hold"/>
                                        <p:tgtEl>
                                          <p:spTgt spid="1026"/>
                                        </p:tgtEl>
                                        <p:attrNameLst>
                                          <p:attrName>ppt_x</p:attrName>
                                        </p:attrNameLst>
                                      </p:cBhvr>
                                      <p:tavLst>
                                        <p:tav tm="0">
                                          <p:val>
                                            <p:strVal val="#ppt_x"/>
                                          </p:val>
                                        </p:tav>
                                        <p:tav tm="100000">
                                          <p:val>
                                            <p:strVal val="#ppt_x"/>
                                          </p:val>
                                        </p:tav>
                                      </p:tavLst>
                                    </p:anim>
                                    <p:anim calcmode="lin" valueType="num">
                                      <p:cBhvr additive="base">
                                        <p:cTn id="26"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additive="base">
                                        <p:cTn id="43" dur="500" fill="hold"/>
                                        <p:tgtEl>
                                          <p:spTgt spid="12"/>
                                        </p:tgtEl>
                                        <p:attrNameLst>
                                          <p:attrName>ppt_x</p:attrName>
                                        </p:attrNameLst>
                                      </p:cBhvr>
                                      <p:tavLst>
                                        <p:tav tm="0">
                                          <p:val>
                                            <p:strVal val="#ppt_x"/>
                                          </p:val>
                                        </p:tav>
                                        <p:tav tm="100000">
                                          <p:val>
                                            <p:strVal val="#ppt_x"/>
                                          </p:val>
                                        </p:tav>
                                      </p:tavLst>
                                    </p:anim>
                                    <p:anim calcmode="lin" valueType="num">
                                      <p:cBhvr additive="base">
                                        <p:cTn id="4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7688" y="1571434"/>
            <a:ext cx="5321968" cy="1848686"/>
          </a:xfrm>
        </p:spPr>
        <p:txBody>
          <a:bodyPr/>
          <a:lstStyle/>
          <a:p>
            <a:r>
              <a:rPr lang="en-US" dirty="0" smtClean="0">
                <a:latin typeface="Abadi MT Condensed Extra Bold" charset="0"/>
                <a:ea typeface="Abadi MT Condensed Extra Bold" charset="0"/>
                <a:cs typeface="Abadi MT Condensed Extra Bold" charset="0"/>
              </a:rPr>
              <a:t>Make connection with our students</a:t>
            </a:r>
            <a:endParaRPr lang="en-US" dirty="0">
              <a:latin typeface="Abadi MT Condensed Extra Bold" charset="0"/>
              <a:ea typeface="Abadi MT Condensed Extra Bold" charset="0"/>
              <a:cs typeface="Abadi MT Condensed Extra Bold"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9656" y="1112214"/>
            <a:ext cx="5621500" cy="434495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0587" y="4668253"/>
            <a:ext cx="2519925" cy="1577825"/>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500" y="1062189"/>
            <a:ext cx="6032500" cy="4445000"/>
          </a:xfrm>
          <a:prstGeom prst="rect">
            <a:avLst/>
          </a:prstGeom>
        </p:spPr>
      </p:pic>
    </p:spTree>
    <p:extLst>
      <p:ext uri="{BB962C8B-B14F-4D97-AF65-F5344CB8AC3E}">
        <p14:creationId xmlns:p14="http://schemas.microsoft.com/office/powerpoint/2010/main" val="177118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18322" y="-3257"/>
            <a:ext cx="6519362" cy="6519362"/>
          </a:xfrm>
          <a:prstGeom prst="rect">
            <a:avLst/>
          </a:prstGeom>
        </p:spPr>
      </p:pic>
      <p:sp>
        <p:nvSpPr>
          <p:cNvPr id="3" name="Content Placeholder 2"/>
          <p:cNvSpPr>
            <a:spLocks noGrp="1"/>
          </p:cNvSpPr>
          <p:nvPr>
            <p:ph idx="1"/>
          </p:nvPr>
        </p:nvSpPr>
        <p:spPr>
          <a:xfrm>
            <a:off x="5194592" y="2999873"/>
            <a:ext cx="6618515" cy="3715030"/>
          </a:xfrm>
        </p:spPr>
        <p:txBody>
          <a:bodyPr>
            <a:noAutofit/>
          </a:bodyPr>
          <a:lstStyle/>
          <a:p>
            <a:pPr marL="457189" indent="-457189">
              <a:buFont typeface="+mj-lt"/>
              <a:buAutoNum type="arabicPeriod"/>
            </a:pPr>
            <a:r>
              <a:rPr lang="en-US" sz="3333" dirty="0"/>
              <a:t>Who are the children in your school?</a:t>
            </a:r>
          </a:p>
          <a:p>
            <a:pPr marL="457189" indent="-457189">
              <a:buFont typeface="+mj-lt"/>
              <a:buAutoNum type="arabicPeriod"/>
            </a:pPr>
            <a:r>
              <a:rPr lang="en-US" sz="3333" dirty="0"/>
              <a:t>How can you start to form relationships with them?</a:t>
            </a:r>
          </a:p>
          <a:p>
            <a:pPr marL="457189" indent="-457189">
              <a:buFont typeface="+mj-lt"/>
              <a:buAutoNum type="arabicPeriod"/>
            </a:pPr>
            <a:r>
              <a:rPr lang="en-US" sz="3333" dirty="0"/>
              <a:t>How will forming relationships with the students make teaching and learning easier?</a:t>
            </a:r>
          </a:p>
        </p:txBody>
      </p:sp>
      <p:pic>
        <p:nvPicPr>
          <p:cNvPr id="5" name="Picture 4"/>
          <p:cNvPicPr>
            <a:picLocks noChangeAspect="1"/>
          </p:cNvPicPr>
          <p:nvPr/>
        </p:nvPicPr>
        <p:blipFill>
          <a:blip r:embed="rId4"/>
          <a:stretch>
            <a:fillRect/>
          </a:stretch>
        </p:blipFill>
        <p:spPr>
          <a:xfrm>
            <a:off x="10141712" y="160880"/>
            <a:ext cx="1956992" cy="2038745"/>
          </a:xfrm>
          <a:prstGeom prst="rect">
            <a:avLst/>
          </a:prstGeom>
        </p:spPr>
      </p:pic>
      <p:pic>
        <p:nvPicPr>
          <p:cNvPr id="6" name="Google Shape;58;p13"/>
          <p:cNvPicPr preferRelativeResize="0"/>
          <p:nvPr/>
        </p:nvPicPr>
        <p:blipFill>
          <a:blip r:embed="rId5">
            <a:alphaModFix/>
          </a:blip>
          <a:stretch>
            <a:fillRect/>
          </a:stretch>
        </p:blipFill>
        <p:spPr>
          <a:xfrm>
            <a:off x="2484363" y="5077327"/>
            <a:ext cx="2135763" cy="1438778"/>
          </a:xfrm>
          <a:prstGeom prst="rect">
            <a:avLst/>
          </a:prstGeom>
          <a:noFill/>
          <a:ln>
            <a:noFill/>
          </a:ln>
        </p:spPr>
      </p:pic>
      <p:sp>
        <p:nvSpPr>
          <p:cNvPr id="8" name="TextBox 7"/>
          <p:cNvSpPr txBox="1"/>
          <p:nvPr/>
        </p:nvSpPr>
        <p:spPr>
          <a:xfrm>
            <a:off x="3033435" y="1180252"/>
            <a:ext cx="3173381" cy="707886"/>
          </a:xfrm>
          <a:prstGeom prst="rect">
            <a:avLst/>
          </a:prstGeom>
          <a:noFill/>
        </p:spPr>
        <p:txBody>
          <a:bodyPr wrap="square" rtlCol="0">
            <a:spAutoFit/>
          </a:bodyPr>
          <a:lstStyle/>
          <a:p>
            <a:pPr algn="ctr"/>
            <a:r>
              <a:rPr lang="en-US" sz="4000" dirty="0">
                <a:solidFill>
                  <a:schemeClr val="tx1">
                    <a:lumMod val="65000"/>
                    <a:lumOff val="35000"/>
                  </a:schemeClr>
                </a:solidFill>
                <a:latin typeface="Abadi MT Condensed Extra Bold" charset="0"/>
                <a:ea typeface="Abadi MT Condensed Extra Bold" charset="0"/>
                <a:cs typeface="Abadi MT Condensed Extra Bold" charset="0"/>
              </a:rPr>
              <a:t>Think about:</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257"/>
            <a:ext cx="5143500" cy="6858000"/>
          </a:xfrm>
          <a:prstGeom prst="rect">
            <a:avLst/>
          </a:prstGeom>
        </p:spPr>
      </p:pic>
    </p:spTree>
    <p:extLst>
      <p:ext uri="{BB962C8B-B14F-4D97-AF65-F5344CB8AC3E}">
        <p14:creationId xmlns:p14="http://schemas.microsoft.com/office/powerpoint/2010/main" val="101820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checkerboard(across)">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heckerboard(across)">
                                      <p:cBhvr>
                                        <p:cTn id="18" dur="5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heckerboard(across)">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52" y="1221795"/>
            <a:ext cx="6363590" cy="2098919"/>
          </a:xfrm>
        </p:spPr>
        <p:txBody>
          <a:bodyPr>
            <a:noAutofit/>
          </a:bodyPr>
          <a:lstStyle/>
          <a:p>
            <a:r>
              <a:rPr lang="en-US" sz="5333" b="1" dirty="0">
                <a:latin typeface="Abadi MT Condensed Extra Bold" charset="0"/>
                <a:ea typeface="Abadi MT Condensed Extra Bold" charset="0"/>
                <a:cs typeface="Abadi MT Condensed Extra Bold" charset="0"/>
              </a:rPr>
              <a:t>Build relationships first and the learning will come easier.</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587" y="4668253"/>
            <a:ext cx="2519925" cy="157782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1033" t="-1532" r="25031" b="-1"/>
          <a:stretch/>
        </p:blipFill>
        <p:spPr>
          <a:xfrm>
            <a:off x="6917042" y="286871"/>
            <a:ext cx="4970158" cy="5919499"/>
          </a:xfrm>
          <a:prstGeom prst="rect">
            <a:avLst/>
          </a:prstGeom>
        </p:spPr>
      </p:pic>
      <p:pic>
        <p:nvPicPr>
          <p:cNvPr id="10" name="Picture 9"/>
          <p:cNvPicPr>
            <a:picLocks noChangeAspect="1"/>
          </p:cNvPicPr>
          <p:nvPr/>
        </p:nvPicPr>
        <p:blipFill>
          <a:blip r:embed="rId5"/>
          <a:stretch>
            <a:fillRect/>
          </a:stretch>
        </p:blipFill>
        <p:spPr>
          <a:xfrm>
            <a:off x="4532890" y="3919325"/>
            <a:ext cx="2243956" cy="2287045"/>
          </a:xfrm>
          <a:prstGeom prst="rect">
            <a:avLst/>
          </a:prstGeom>
        </p:spPr>
      </p:pic>
    </p:spTree>
    <p:extLst>
      <p:ext uri="{BB962C8B-B14F-4D97-AF65-F5344CB8AC3E}">
        <p14:creationId xmlns:p14="http://schemas.microsoft.com/office/powerpoint/2010/main" val="18364614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320" y="548028"/>
            <a:ext cx="11079480" cy="1325563"/>
          </a:xfrm>
        </p:spPr>
        <p:txBody>
          <a:bodyPr>
            <a:noAutofit/>
          </a:bodyPr>
          <a:lstStyle/>
          <a:p>
            <a:r>
              <a:rPr lang="en-US" sz="5333" b="1" dirty="0">
                <a:latin typeface="Abadi MT Condensed Extra Bold" charset="0"/>
                <a:ea typeface="Abadi MT Condensed Extra Bold" charset="0"/>
                <a:cs typeface="Abadi MT Condensed Extra Bold" charset="0"/>
              </a:rPr>
              <a:t>Build relationships first and the learning will come easier.</a:t>
            </a:r>
          </a:p>
        </p:txBody>
      </p:sp>
      <p:sp>
        <p:nvSpPr>
          <p:cNvPr id="3" name="Content Placeholder 2"/>
          <p:cNvSpPr>
            <a:spLocks noGrp="1"/>
          </p:cNvSpPr>
          <p:nvPr>
            <p:ph idx="1"/>
          </p:nvPr>
        </p:nvSpPr>
        <p:spPr>
          <a:xfrm>
            <a:off x="1346391" y="2871336"/>
            <a:ext cx="7662917" cy="3026228"/>
          </a:xfrm>
        </p:spPr>
        <p:txBody>
          <a:bodyPr>
            <a:normAutofit/>
          </a:bodyPr>
          <a:lstStyle/>
          <a:p>
            <a:r>
              <a:rPr lang="en-US" sz="4000" dirty="0"/>
              <a:t>Classroom management</a:t>
            </a:r>
          </a:p>
          <a:p>
            <a:r>
              <a:rPr lang="en-US" sz="4000" dirty="0" smtClean="0"/>
              <a:t>Rapport</a:t>
            </a:r>
            <a:endParaRPr lang="en-US" sz="4000" dirty="0"/>
          </a:p>
          <a:p>
            <a:r>
              <a:rPr lang="en-US" sz="4000" dirty="0" smtClean="0"/>
              <a:t>Respect</a:t>
            </a:r>
            <a:endParaRPr lang="en-US" sz="4000" dirty="0"/>
          </a:p>
          <a:p>
            <a:r>
              <a:rPr lang="en-US" sz="4000" dirty="0"/>
              <a:t>Trust</a:t>
            </a:r>
          </a:p>
          <a:p>
            <a:endParaRPr lang="en-US" dirty="0"/>
          </a:p>
        </p:txBody>
      </p:sp>
      <p:pic>
        <p:nvPicPr>
          <p:cNvPr id="4" name="Picture 3"/>
          <p:cNvPicPr>
            <a:picLocks noChangeAspect="1"/>
          </p:cNvPicPr>
          <p:nvPr/>
        </p:nvPicPr>
        <p:blipFill>
          <a:blip r:embed="rId3"/>
          <a:stretch>
            <a:fillRect/>
          </a:stretch>
        </p:blipFill>
        <p:spPr>
          <a:xfrm>
            <a:off x="8057371" y="2672015"/>
            <a:ext cx="3808060" cy="3881184"/>
          </a:xfrm>
          <a:prstGeom prst="rect">
            <a:avLst/>
          </a:prstGeom>
        </p:spPr>
      </p:pic>
      <p:pic>
        <p:nvPicPr>
          <p:cNvPr id="5" name="Picture 4"/>
          <p:cNvPicPr>
            <a:picLocks noChangeAspect="1"/>
          </p:cNvPicPr>
          <p:nvPr/>
        </p:nvPicPr>
        <p:blipFill>
          <a:blip r:embed="rId4"/>
          <a:stretch>
            <a:fillRect/>
          </a:stretch>
        </p:blipFill>
        <p:spPr>
          <a:xfrm>
            <a:off x="4046559" y="1545773"/>
            <a:ext cx="4029372" cy="4692592"/>
          </a:xfrm>
          <a:prstGeom prst="rect">
            <a:avLst/>
          </a:prstGeom>
        </p:spPr>
      </p:pic>
      <p:sp>
        <p:nvSpPr>
          <p:cNvPr id="6" name="TextBox 5"/>
          <p:cNvSpPr txBox="1"/>
          <p:nvPr/>
        </p:nvSpPr>
        <p:spPr>
          <a:xfrm>
            <a:off x="4573298" y="4568160"/>
            <a:ext cx="2111829" cy="913007"/>
          </a:xfrm>
          <a:prstGeom prst="rect">
            <a:avLst/>
          </a:prstGeom>
          <a:noFill/>
        </p:spPr>
        <p:txBody>
          <a:bodyPr wrap="square" rtlCol="0">
            <a:spAutoFit/>
          </a:bodyPr>
          <a:lstStyle/>
          <a:p>
            <a:r>
              <a:rPr lang="en-US" sz="5333">
                <a:solidFill>
                  <a:schemeClr val="bg1"/>
                </a:solidFill>
                <a:latin typeface="Abadi MT Condensed Extra Bold" charset="0"/>
                <a:ea typeface="Abadi MT Condensed Extra Bold" charset="0"/>
                <a:cs typeface="Abadi MT Condensed Extra Bold" charset="0"/>
              </a:rPr>
              <a:t>Listen!</a:t>
            </a:r>
            <a:endParaRPr lang="en-US" sz="5333" dirty="0">
              <a:solidFill>
                <a:schemeClr val="bg1"/>
              </a:solidFill>
              <a:latin typeface="Abadi MT Condensed Extra Bold" charset="0"/>
              <a:ea typeface="Abadi MT Condensed Extra Bold" charset="0"/>
              <a:cs typeface="Abadi MT Condensed Extra Bold" charset="0"/>
            </a:endParaRPr>
          </a:p>
        </p:txBody>
      </p:sp>
    </p:spTree>
    <p:extLst>
      <p:ext uri="{BB962C8B-B14F-4D97-AF65-F5344CB8AC3E}">
        <p14:creationId xmlns:p14="http://schemas.microsoft.com/office/powerpoint/2010/main" val="1149216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9424608" cy="1320800"/>
          </a:xfrm>
        </p:spPr>
        <p:txBody>
          <a:bodyPr>
            <a:noAutofit/>
          </a:bodyPr>
          <a:lstStyle/>
          <a:p>
            <a:r>
              <a:rPr lang="en-US" sz="6000" b="1" dirty="0">
                <a:solidFill>
                  <a:schemeClr val="accent1">
                    <a:lumMod val="50000"/>
                  </a:schemeClr>
                </a:solidFill>
              </a:rPr>
              <a:t>Goal:  Lifelong readers!</a:t>
            </a:r>
          </a:p>
        </p:txBody>
      </p:sp>
      <p:pic>
        <p:nvPicPr>
          <p:cNvPr id="4" name="Google Shape;58;p13"/>
          <p:cNvPicPr preferRelativeResize="0"/>
          <p:nvPr/>
        </p:nvPicPr>
        <p:blipFill>
          <a:blip r:embed="rId3">
            <a:alphaModFix/>
          </a:blip>
          <a:stretch>
            <a:fillRect/>
          </a:stretch>
        </p:blipFill>
        <p:spPr>
          <a:xfrm>
            <a:off x="8708570" y="4659085"/>
            <a:ext cx="3222172" cy="2002619"/>
          </a:xfrm>
          <a:prstGeom prst="rect">
            <a:avLst/>
          </a:prstGeom>
          <a:noFill/>
          <a:ln>
            <a:noFill/>
          </a:ln>
        </p:spPr>
      </p:pic>
      <p:pic>
        <p:nvPicPr>
          <p:cNvPr id="5" name="Picture 4"/>
          <p:cNvPicPr>
            <a:picLocks noChangeAspect="1"/>
          </p:cNvPicPr>
          <p:nvPr/>
        </p:nvPicPr>
        <p:blipFill>
          <a:blip r:embed="rId4"/>
          <a:stretch>
            <a:fillRect/>
          </a:stretch>
        </p:blipFill>
        <p:spPr>
          <a:xfrm>
            <a:off x="309639" y="2061030"/>
            <a:ext cx="8050589" cy="4025295"/>
          </a:xfrm>
          <a:prstGeom prst="rect">
            <a:avLst/>
          </a:prstGeom>
        </p:spPr>
      </p:pic>
    </p:spTree>
    <p:extLst>
      <p:ext uri="{BB962C8B-B14F-4D97-AF65-F5344CB8AC3E}">
        <p14:creationId xmlns:p14="http://schemas.microsoft.com/office/powerpoint/2010/main" val="4056597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833" y="670112"/>
            <a:ext cx="4479758" cy="3894054"/>
          </a:xfrm>
        </p:spPr>
        <p:txBody>
          <a:bodyPr/>
          <a:lstStyle/>
          <a:p>
            <a:r>
              <a:rPr lang="en-US" b="1" dirty="0" smtClean="0">
                <a:latin typeface="Abadi MT Condensed Extra Bold" charset="0"/>
                <a:ea typeface="Abadi MT Condensed Extra Bold" charset="0"/>
                <a:cs typeface="Abadi MT Condensed Extra Bold" charset="0"/>
              </a:rPr>
              <a:t>What gets kids to love reading?</a:t>
            </a:r>
            <a:endParaRPr lang="en-US" b="1" dirty="0">
              <a:latin typeface="Abadi MT Condensed Extra Bold" charset="0"/>
              <a:ea typeface="Abadi MT Condensed Extra Bold" charset="0"/>
              <a:cs typeface="Abadi MT Condensed Extra Bold" charset="0"/>
            </a:endParaRPr>
          </a:p>
        </p:txBody>
      </p:sp>
      <p:sp>
        <p:nvSpPr>
          <p:cNvPr id="3" name="Content Placeholder 2"/>
          <p:cNvSpPr>
            <a:spLocks noGrp="1"/>
          </p:cNvSpPr>
          <p:nvPr>
            <p:ph idx="1"/>
          </p:nvPr>
        </p:nvSpPr>
        <p:spPr>
          <a:xfrm>
            <a:off x="661569" y="5091115"/>
            <a:ext cx="8596668" cy="1489403"/>
          </a:xfrm>
        </p:spPr>
        <p:txBody>
          <a:bodyPr>
            <a:noAutofit/>
          </a:bodyPr>
          <a:lstStyle/>
          <a:p>
            <a:r>
              <a:rPr lang="en-US" sz="4000" b="1" dirty="0" smtClean="0"/>
              <a:t>TIP:  </a:t>
            </a:r>
            <a:r>
              <a:rPr lang="en-US" sz="4000" dirty="0" smtClean="0"/>
              <a:t>Get your students to talk about books!</a:t>
            </a:r>
            <a:endParaRPr lang="en-US" sz="40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5197" y="670112"/>
            <a:ext cx="6043472" cy="402898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962" y="5091115"/>
            <a:ext cx="2378707" cy="1489403"/>
          </a:xfrm>
          <a:prstGeom prst="rect">
            <a:avLst/>
          </a:prstGeom>
        </p:spPr>
      </p:pic>
    </p:spTree>
    <p:extLst>
      <p:ext uri="{BB962C8B-B14F-4D97-AF65-F5344CB8AC3E}">
        <p14:creationId xmlns:p14="http://schemas.microsoft.com/office/powerpoint/2010/main" val="8884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667" b="1" dirty="0">
                <a:latin typeface="Abadi MT Condensed Extra Bold" charset="0"/>
                <a:ea typeface="Abadi MT Condensed Extra Bold" charset="0"/>
                <a:cs typeface="Abadi MT Condensed Extra Bold" charset="0"/>
              </a:rPr>
              <a:t>Building a Community of </a:t>
            </a:r>
            <a:r>
              <a:rPr lang="en-US" sz="4667" b="1" dirty="0" smtClean="0">
                <a:latin typeface="Abadi MT Condensed Extra Bold" charset="0"/>
                <a:ea typeface="Abadi MT Condensed Extra Bold" charset="0"/>
                <a:cs typeface="Abadi MT Condensed Extra Bold" charset="0"/>
              </a:rPr>
              <a:t/>
            </a:r>
            <a:br>
              <a:rPr lang="en-US" sz="4667" b="1" dirty="0" smtClean="0">
                <a:latin typeface="Abadi MT Condensed Extra Bold" charset="0"/>
                <a:ea typeface="Abadi MT Condensed Extra Bold" charset="0"/>
                <a:cs typeface="Abadi MT Condensed Extra Bold" charset="0"/>
              </a:rPr>
            </a:br>
            <a:r>
              <a:rPr lang="en-US" sz="4667" b="1" dirty="0" smtClean="0">
                <a:latin typeface="Abadi MT Condensed Extra Bold" charset="0"/>
                <a:ea typeface="Abadi MT Condensed Extra Bold" charset="0"/>
                <a:cs typeface="Abadi MT Condensed Extra Bold" charset="0"/>
              </a:rPr>
              <a:t>Lifelong </a:t>
            </a:r>
            <a:r>
              <a:rPr lang="en-US" sz="4667" b="1" dirty="0">
                <a:latin typeface="Abadi MT Condensed Extra Bold" charset="0"/>
                <a:ea typeface="Abadi MT Condensed Extra Bold" charset="0"/>
                <a:cs typeface="Abadi MT Condensed Extra Bold" charset="0"/>
              </a:rPr>
              <a:t>Readers</a:t>
            </a:r>
          </a:p>
        </p:txBody>
      </p:sp>
      <p:sp>
        <p:nvSpPr>
          <p:cNvPr id="3" name="Content Placeholder 2"/>
          <p:cNvSpPr>
            <a:spLocks noGrp="1"/>
          </p:cNvSpPr>
          <p:nvPr>
            <p:ph idx="1"/>
          </p:nvPr>
        </p:nvSpPr>
        <p:spPr>
          <a:xfrm>
            <a:off x="1147497" y="2237874"/>
            <a:ext cx="4018549" cy="3394416"/>
          </a:xfrm>
        </p:spPr>
        <p:txBody>
          <a:bodyPr>
            <a:noAutofit/>
          </a:bodyPr>
          <a:lstStyle/>
          <a:p>
            <a:pPr marL="457189" indent="-457189">
              <a:buFont typeface="+mj-lt"/>
              <a:buAutoNum type="arabicPeriod"/>
            </a:pPr>
            <a:r>
              <a:rPr lang="en-US" sz="4000" dirty="0"/>
              <a:t>Set aside time to read for </a:t>
            </a:r>
            <a:r>
              <a:rPr lang="en-US" sz="4000" dirty="0" smtClean="0"/>
              <a:t>yourself </a:t>
            </a:r>
            <a:r>
              <a:rPr lang="en-US" sz="4000" dirty="0"/>
              <a:t>and for your </a:t>
            </a:r>
            <a:r>
              <a:rPr lang="en-US" sz="4000" dirty="0" smtClean="0"/>
              <a:t>students.</a:t>
            </a:r>
            <a:endParaRPr lang="en-US" sz="4000" dirty="0"/>
          </a:p>
        </p:txBody>
      </p:sp>
      <p:pic>
        <p:nvPicPr>
          <p:cNvPr id="4" name="Picture 3"/>
          <p:cNvPicPr>
            <a:picLocks noChangeAspect="1"/>
          </p:cNvPicPr>
          <p:nvPr/>
        </p:nvPicPr>
        <p:blipFill>
          <a:blip r:embed="rId3"/>
          <a:stretch>
            <a:fillRect/>
          </a:stretch>
        </p:blipFill>
        <p:spPr>
          <a:xfrm>
            <a:off x="5475342" y="1443967"/>
            <a:ext cx="6305503" cy="4382453"/>
          </a:xfrm>
          <a:prstGeom prst="rect">
            <a:avLst/>
          </a:prstGeom>
        </p:spPr>
      </p:pic>
      <p:sp>
        <p:nvSpPr>
          <p:cNvPr id="5" name="TextBox 4"/>
          <p:cNvSpPr txBox="1"/>
          <p:nvPr/>
        </p:nvSpPr>
        <p:spPr>
          <a:xfrm>
            <a:off x="5799221" y="5995535"/>
            <a:ext cx="6392779" cy="646331"/>
          </a:xfrm>
          <a:prstGeom prst="rect">
            <a:avLst/>
          </a:prstGeom>
          <a:noFill/>
        </p:spPr>
        <p:txBody>
          <a:bodyPr wrap="square" rtlCol="0">
            <a:spAutoFit/>
          </a:bodyPr>
          <a:lstStyle/>
          <a:p>
            <a:r>
              <a:rPr lang="en-US" b="1" dirty="0" smtClean="0"/>
              <a:t>Talk and turn:  </a:t>
            </a:r>
            <a:r>
              <a:rPr lang="en-US" dirty="0" smtClean="0"/>
              <a:t>What can you do to model reading to your students?</a:t>
            </a:r>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1262" y="5081718"/>
            <a:ext cx="2378707" cy="1489403"/>
          </a:xfrm>
          <a:prstGeom prst="rect">
            <a:avLst/>
          </a:prstGeom>
        </p:spPr>
      </p:pic>
    </p:spTree>
    <p:extLst>
      <p:ext uri="{BB962C8B-B14F-4D97-AF65-F5344CB8AC3E}">
        <p14:creationId xmlns:p14="http://schemas.microsoft.com/office/powerpoint/2010/main" val="1314502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7468</TotalTime>
  <Words>3036</Words>
  <Application>Microsoft Macintosh PowerPoint</Application>
  <PresentationFormat>Widescreen</PresentationFormat>
  <Paragraphs>131</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Abadi MT Condensed Extra Bold</vt:lpstr>
      <vt:lpstr>Calibri</vt:lpstr>
      <vt:lpstr>Calibri Light</vt:lpstr>
      <vt:lpstr>Mangal</vt:lpstr>
      <vt:lpstr>Arial</vt:lpstr>
      <vt:lpstr>Office Theme</vt:lpstr>
      <vt:lpstr>PowerPoint Presentation</vt:lpstr>
      <vt:lpstr>Who was your favorite teacher in school?</vt:lpstr>
      <vt:lpstr>Make connection with our students</vt:lpstr>
      <vt:lpstr>PowerPoint Presentation</vt:lpstr>
      <vt:lpstr>Build relationships first and the learning will come easier.</vt:lpstr>
      <vt:lpstr>Build relationships first and the learning will come easier.</vt:lpstr>
      <vt:lpstr>Goal:  Lifelong readers!</vt:lpstr>
      <vt:lpstr>What gets kids to love reading?</vt:lpstr>
      <vt:lpstr>Building a Community of  Lifelong Readers</vt:lpstr>
      <vt:lpstr>Building a Community of  Lifelong Readers</vt:lpstr>
      <vt:lpstr>Large font, few words, lots of pictures.</vt:lpstr>
      <vt:lpstr>- Readers with a number 3, 4, or 5 on the cover.  - Medium font size with fewer pictures.  - Short, several-page chapters. </vt:lpstr>
      <vt:lpstr>- Small font sizes with more advanced vocabulary  - Fiction: few pictures  -Nonfiction: text and pictures with detailed captions</vt:lpstr>
      <vt:lpstr>- Encyclopedias - Dictionaries - Thesauruses - Atlases - Vintage Caribbean and West Indian titles (out of print)</vt:lpstr>
      <vt:lpstr>- Curriculum books - Teaching guides - Mature books - Charts, supplies</vt:lpstr>
      <vt:lpstr>Be Flexible!</vt:lpstr>
      <vt:lpstr>Choosing books on their own reading level</vt:lpstr>
      <vt:lpstr>Building a Community of  Lifelong Readers</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Knecht</dc:creator>
  <cp:lastModifiedBy>Hannah Knecht</cp:lastModifiedBy>
  <cp:revision>62</cp:revision>
  <dcterms:created xsi:type="dcterms:W3CDTF">2019-09-09T13:51:19Z</dcterms:created>
  <dcterms:modified xsi:type="dcterms:W3CDTF">2019-09-23T18:31:36Z</dcterms:modified>
</cp:coreProperties>
</file>